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2"/>
  </p:notesMasterIdLst>
  <p:handoutMasterIdLst>
    <p:handoutMasterId r:id="rId93"/>
  </p:handoutMasterIdLst>
  <p:sldIdLst>
    <p:sldId id="256" r:id="rId2"/>
    <p:sldId id="493" r:id="rId3"/>
    <p:sldId id="534" r:id="rId4"/>
    <p:sldId id="779" r:id="rId5"/>
    <p:sldId id="616" r:id="rId6"/>
    <p:sldId id="790" r:id="rId7"/>
    <p:sldId id="887" r:id="rId8"/>
    <p:sldId id="788" r:id="rId9"/>
    <p:sldId id="1182" r:id="rId10"/>
    <p:sldId id="789" r:id="rId11"/>
    <p:sldId id="1179" r:id="rId12"/>
    <p:sldId id="792" r:id="rId13"/>
    <p:sldId id="1159" r:id="rId14"/>
    <p:sldId id="794" r:id="rId15"/>
    <p:sldId id="795" r:id="rId16"/>
    <p:sldId id="899" r:id="rId17"/>
    <p:sldId id="1197" r:id="rId18"/>
    <p:sldId id="1185" r:id="rId19"/>
    <p:sldId id="896" r:id="rId20"/>
    <p:sldId id="898" r:id="rId21"/>
    <p:sldId id="913" r:id="rId22"/>
    <p:sldId id="1152" r:id="rId23"/>
    <p:sldId id="786" r:id="rId24"/>
    <p:sldId id="1161" r:id="rId25"/>
    <p:sldId id="1153" r:id="rId26"/>
    <p:sldId id="1154" r:id="rId27"/>
    <p:sldId id="1155" r:id="rId28"/>
    <p:sldId id="1156" r:id="rId29"/>
    <p:sldId id="1186" r:id="rId30"/>
    <p:sldId id="1107" r:id="rId31"/>
    <p:sldId id="1187" r:id="rId32"/>
    <p:sldId id="916" r:id="rId33"/>
    <p:sldId id="1188" r:id="rId34"/>
    <p:sldId id="950" r:id="rId35"/>
    <p:sldId id="1189" r:id="rId36"/>
    <p:sldId id="933" r:id="rId37"/>
    <p:sldId id="1157" r:id="rId38"/>
    <p:sldId id="1183" r:id="rId39"/>
    <p:sldId id="1190" r:id="rId40"/>
    <p:sldId id="1191" r:id="rId41"/>
    <p:sldId id="1178" r:id="rId42"/>
    <p:sldId id="784" r:id="rId43"/>
    <p:sldId id="629" r:id="rId44"/>
    <p:sldId id="1106" r:id="rId45"/>
    <p:sldId id="685" r:id="rId46"/>
    <p:sldId id="1163" r:id="rId47"/>
    <p:sldId id="1110" r:id="rId48"/>
    <p:sldId id="1176" r:id="rId49"/>
    <p:sldId id="1109" r:id="rId50"/>
    <p:sldId id="1108" r:id="rId51"/>
    <p:sldId id="1113" r:id="rId52"/>
    <p:sldId id="1112" r:id="rId53"/>
    <p:sldId id="1115" r:id="rId54"/>
    <p:sldId id="1180" r:id="rId55"/>
    <p:sldId id="1181" r:id="rId56"/>
    <p:sldId id="826" r:id="rId57"/>
    <p:sldId id="827" r:id="rId58"/>
    <p:sldId id="1076" r:id="rId59"/>
    <p:sldId id="828" r:id="rId60"/>
    <p:sldId id="829" r:id="rId61"/>
    <p:sldId id="830" r:id="rId62"/>
    <p:sldId id="832" r:id="rId63"/>
    <p:sldId id="833" r:id="rId64"/>
    <p:sldId id="960" r:id="rId65"/>
    <p:sldId id="961" r:id="rId66"/>
    <p:sldId id="1002" r:id="rId67"/>
    <p:sldId id="1023" r:id="rId68"/>
    <p:sldId id="1024" r:id="rId69"/>
    <p:sldId id="1083" r:id="rId70"/>
    <p:sldId id="1084" r:id="rId71"/>
    <p:sldId id="1086" r:id="rId72"/>
    <p:sldId id="1087" r:id="rId73"/>
    <p:sldId id="1091" r:id="rId74"/>
    <p:sldId id="1122" r:id="rId75"/>
    <p:sldId id="1121" r:id="rId76"/>
    <p:sldId id="791" r:id="rId77"/>
    <p:sldId id="1172" r:id="rId78"/>
    <p:sldId id="1194" r:id="rId79"/>
    <p:sldId id="1195" r:id="rId80"/>
    <p:sldId id="1196" r:id="rId81"/>
    <p:sldId id="1173" r:id="rId82"/>
    <p:sldId id="1175" r:id="rId83"/>
    <p:sldId id="1138" r:id="rId84"/>
    <p:sldId id="1139" r:id="rId85"/>
    <p:sldId id="1142" r:id="rId86"/>
    <p:sldId id="1141" r:id="rId87"/>
    <p:sldId id="1140" r:id="rId88"/>
    <p:sldId id="1118" r:id="rId89"/>
    <p:sldId id="1143" r:id="rId90"/>
    <p:sldId id="1144" r:id="rId91"/>
  </p:sldIdLst>
  <p:sldSz cx="9144000" cy="6858000" type="screen4x3"/>
  <p:notesSz cx="9144000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F7"/>
    <a:srgbClr val="0000FF"/>
    <a:srgbClr val="FFFF00"/>
    <a:srgbClr val="9BE5FF"/>
    <a:srgbClr val="00FF99"/>
    <a:srgbClr val="FF97EB"/>
    <a:srgbClr val="F24CDA"/>
    <a:srgbClr val="49C0F5"/>
    <a:srgbClr val="00CC00"/>
    <a:srgbClr val="E128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75350" autoAdjust="0"/>
  </p:normalViewPr>
  <p:slideViewPr>
    <p:cSldViewPr>
      <p:cViewPr>
        <p:scale>
          <a:sx n="74" d="100"/>
          <a:sy n="74" d="100"/>
        </p:scale>
        <p:origin x="-144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handoutMaster" Target="handoutMasters/handoutMaster1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4BAEC8-0968-454F-A3E9-7FF17D754DE9}" type="doc">
      <dgm:prSet loTypeId="urn:microsoft.com/office/officeart/2005/8/layout/cycle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2CBFC236-3060-45D6-8342-81A0F67CA6C7}">
      <dgm:prSet custT="1"/>
      <dgm:spPr>
        <a:solidFill>
          <a:srgbClr val="00CC00"/>
        </a:solidFill>
      </dgm:spPr>
      <dgm:t>
        <a:bodyPr/>
        <a:lstStyle/>
        <a:p>
          <a:pPr algn="ctr" rtl="0"/>
          <a:r>
            <a:rPr lang="en-US" sz="8000" b="1" dirty="0">
              <a:solidFill>
                <a:schemeClr val="tx1"/>
              </a:solidFill>
            </a:rPr>
            <a:t>P</a:t>
          </a:r>
          <a:endParaRPr lang="th-TH" sz="8000" dirty="0">
            <a:solidFill>
              <a:schemeClr val="tx1"/>
            </a:solidFill>
          </a:endParaRPr>
        </a:p>
      </dgm:t>
    </dgm:pt>
    <dgm:pt modelId="{E6C98BFB-23CB-472E-A1FA-ABD82A7CD3E2}" type="parTrans" cxnId="{0CA3DB81-0081-41A8-8932-1790CAEBE1DE}">
      <dgm:prSet/>
      <dgm:spPr/>
      <dgm:t>
        <a:bodyPr/>
        <a:lstStyle/>
        <a:p>
          <a:pPr algn="ctr"/>
          <a:endParaRPr lang="th-TH"/>
        </a:p>
      </dgm:t>
    </dgm:pt>
    <dgm:pt modelId="{A155C3EA-8A34-4CD4-A6C2-A08383B93955}" type="sibTrans" cxnId="{0CA3DB81-0081-41A8-8932-1790CAEBE1DE}">
      <dgm:prSet/>
      <dgm:spPr>
        <a:solidFill>
          <a:srgbClr val="00CC00"/>
        </a:solidFill>
      </dgm:spPr>
      <dgm:t>
        <a:bodyPr/>
        <a:lstStyle/>
        <a:p>
          <a:pPr algn="ctr"/>
          <a:endParaRPr lang="th-TH"/>
        </a:p>
      </dgm:t>
    </dgm:pt>
    <dgm:pt modelId="{965CBA7D-680F-469E-8162-606AE016F3BB}">
      <dgm:prSet custT="1"/>
      <dgm:spPr>
        <a:solidFill>
          <a:srgbClr val="9BE5FF"/>
        </a:solidFill>
      </dgm:spPr>
      <dgm:t>
        <a:bodyPr/>
        <a:lstStyle/>
        <a:p>
          <a:pPr algn="ctr" rtl="0"/>
          <a:r>
            <a:rPr lang="en-US" sz="8000" b="1" dirty="0">
              <a:solidFill>
                <a:schemeClr val="tx1"/>
              </a:solidFill>
            </a:rPr>
            <a:t>D</a:t>
          </a:r>
          <a:endParaRPr lang="th-TH" sz="8000" dirty="0">
            <a:solidFill>
              <a:schemeClr val="tx1"/>
            </a:solidFill>
          </a:endParaRPr>
        </a:p>
      </dgm:t>
    </dgm:pt>
    <dgm:pt modelId="{5DDCBA2B-58C0-4289-8828-3941BEC80CDD}" type="parTrans" cxnId="{648F915A-D6D6-42F2-842F-EF316282E6D4}">
      <dgm:prSet/>
      <dgm:spPr/>
      <dgm:t>
        <a:bodyPr/>
        <a:lstStyle/>
        <a:p>
          <a:pPr algn="ctr"/>
          <a:endParaRPr lang="th-TH"/>
        </a:p>
      </dgm:t>
    </dgm:pt>
    <dgm:pt modelId="{256E9A17-2B32-4102-8191-7B775A7F063A}" type="sibTrans" cxnId="{648F915A-D6D6-42F2-842F-EF316282E6D4}">
      <dgm:prSet/>
      <dgm:spPr>
        <a:solidFill>
          <a:srgbClr val="00CC00"/>
        </a:solidFill>
      </dgm:spPr>
      <dgm:t>
        <a:bodyPr/>
        <a:lstStyle/>
        <a:p>
          <a:pPr algn="ctr"/>
          <a:endParaRPr lang="th-TH"/>
        </a:p>
      </dgm:t>
    </dgm:pt>
    <dgm:pt modelId="{61D10038-251C-4828-9FBA-A400FA9D7AA5}">
      <dgm:prSet custT="1"/>
      <dgm:spPr>
        <a:solidFill>
          <a:srgbClr val="FF0000"/>
        </a:solidFill>
      </dgm:spPr>
      <dgm:t>
        <a:bodyPr/>
        <a:lstStyle/>
        <a:p>
          <a:pPr algn="ctr" rtl="0"/>
          <a:r>
            <a:rPr lang="en-US" sz="8000" b="1" dirty="0">
              <a:solidFill>
                <a:schemeClr val="tx1"/>
              </a:solidFill>
            </a:rPr>
            <a:t>C</a:t>
          </a:r>
          <a:endParaRPr lang="th-TH" sz="8000" dirty="0">
            <a:solidFill>
              <a:schemeClr val="tx1"/>
            </a:solidFill>
          </a:endParaRPr>
        </a:p>
      </dgm:t>
    </dgm:pt>
    <dgm:pt modelId="{DABFBD2A-FE76-446D-9CD0-6E60F3B41AEB}" type="parTrans" cxnId="{40B8D787-5DC3-435D-8CBC-CD8BB4DC2612}">
      <dgm:prSet/>
      <dgm:spPr/>
      <dgm:t>
        <a:bodyPr/>
        <a:lstStyle/>
        <a:p>
          <a:pPr algn="ctr"/>
          <a:endParaRPr lang="th-TH"/>
        </a:p>
      </dgm:t>
    </dgm:pt>
    <dgm:pt modelId="{65359B4C-FCE5-4FCC-9C1B-6C83C1A997E9}" type="sibTrans" cxnId="{40B8D787-5DC3-435D-8CBC-CD8BB4DC2612}">
      <dgm:prSet/>
      <dgm:spPr>
        <a:solidFill>
          <a:srgbClr val="00CC00"/>
        </a:solidFill>
      </dgm:spPr>
      <dgm:t>
        <a:bodyPr/>
        <a:lstStyle/>
        <a:p>
          <a:pPr algn="ctr"/>
          <a:endParaRPr lang="th-TH"/>
        </a:p>
      </dgm:t>
    </dgm:pt>
    <dgm:pt modelId="{1EB3C792-0F11-41EE-97AE-C99B5980A814}">
      <dgm:prSet custT="1"/>
      <dgm:spPr>
        <a:solidFill>
          <a:srgbClr val="F24CDA"/>
        </a:solidFill>
      </dgm:spPr>
      <dgm:t>
        <a:bodyPr/>
        <a:lstStyle/>
        <a:p>
          <a:pPr algn="ctr" rtl="0"/>
          <a:r>
            <a:rPr lang="en-US" sz="7200" b="1" dirty="0">
              <a:solidFill>
                <a:schemeClr val="tx1"/>
              </a:solidFill>
            </a:rPr>
            <a:t>A</a:t>
          </a:r>
          <a:endParaRPr lang="th-TH" sz="7200" dirty="0">
            <a:solidFill>
              <a:schemeClr val="tx1"/>
            </a:solidFill>
          </a:endParaRPr>
        </a:p>
      </dgm:t>
    </dgm:pt>
    <dgm:pt modelId="{D4B24E54-4FB5-4E34-82A8-C9413BEA8654}" type="parTrans" cxnId="{46DD9219-3E9A-4C71-9EE7-E0A283F0AB7D}">
      <dgm:prSet/>
      <dgm:spPr/>
      <dgm:t>
        <a:bodyPr/>
        <a:lstStyle/>
        <a:p>
          <a:pPr algn="ctr"/>
          <a:endParaRPr lang="th-TH"/>
        </a:p>
      </dgm:t>
    </dgm:pt>
    <dgm:pt modelId="{F66B88F3-C7E3-49DD-B758-753C05FBA6FB}" type="sibTrans" cxnId="{46DD9219-3E9A-4C71-9EE7-E0A283F0AB7D}">
      <dgm:prSet/>
      <dgm:spPr/>
      <dgm:t>
        <a:bodyPr/>
        <a:lstStyle/>
        <a:p>
          <a:pPr algn="ctr"/>
          <a:endParaRPr lang="th-TH"/>
        </a:p>
      </dgm:t>
    </dgm:pt>
    <dgm:pt modelId="{EF89C02A-2E70-4730-8C14-1A30636E43F6}" type="pres">
      <dgm:prSet presAssocID="{B64BAEC8-0968-454F-A3E9-7FF17D754DE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E91DE27-0C93-4F7B-99CE-17D825F0CCF7}" type="pres">
      <dgm:prSet presAssocID="{2CBFC236-3060-45D6-8342-81A0F67CA6C7}" presName="node" presStyleLbl="node1" presStyleIdx="0" presStyleCnt="4" custScaleX="100074" custRadScaleRad="100235" custRadScaleInc="-2522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722F9CC-71B4-4DA8-BD0A-4F3B3D81C723}" type="pres">
      <dgm:prSet presAssocID="{2CBFC236-3060-45D6-8342-81A0F67CA6C7}" presName="spNode" presStyleCnt="0"/>
      <dgm:spPr/>
    </dgm:pt>
    <dgm:pt modelId="{44131CD5-666D-4D0A-9B2D-A1A86BCE0EFC}" type="pres">
      <dgm:prSet presAssocID="{A155C3EA-8A34-4CD4-A6C2-A08383B93955}" presName="sibTrans" presStyleLbl="sibTrans1D1" presStyleIdx="0" presStyleCnt="4"/>
      <dgm:spPr/>
      <dgm:t>
        <a:bodyPr/>
        <a:lstStyle/>
        <a:p>
          <a:endParaRPr lang="th-TH"/>
        </a:p>
      </dgm:t>
    </dgm:pt>
    <dgm:pt modelId="{7AF716F5-C193-40C2-8E70-42338E670D52}" type="pres">
      <dgm:prSet presAssocID="{965CBA7D-680F-469E-8162-606AE016F3BB}" presName="node" presStyleLbl="node1" presStyleIdx="1" presStyleCnt="4" custScaleX="137494" custRadScaleRad="108816" custRadScaleInc="754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6CDE429-7293-469D-8EBE-BC4052943A83}" type="pres">
      <dgm:prSet presAssocID="{965CBA7D-680F-469E-8162-606AE016F3BB}" presName="spNode" presStyleCnt="0"/>
      <dgm:spPr/>
    </dgm:pt>
    <dgm:pt modelId="{6A966FDC-AB7B-4BEA-B0DD-BF3FB602E025}" type="pres">
      <dgm:prSet presAssocID="{256E9A17-2B32-4102-8191-7B775A7F063A}" presName="sibTrans" presStyleLbl="sibTrans1D1" presStyleIdx="1" presStyleCnt="4"/>
      <dgm:spPr/>
      <dgm:t>
        <a:bodyPr/>
        <a:lstStyle/>
        <a:p>
          <a:endParaRPr lang="th-TH"/>
        </a:p>
      </dgm:t>
    </dgm:pt>
    <dgm:pt modelId="{FBE64D8F-366A-48E6-B6D0-1FF50ED93C9E}" type="pres">
      <dgm:prSet presAssocID="{61D10038-251C-4828-9FBA-A400FA9D7AA5}" presName="node" presStyleLbl="node1" presStyleIdx="2" presStyleCnt="4" custRadScaleRad="99934" custRadScaleInc="-4998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B1A08A7-AE7B-429B-A495-F08FA169F918}" type="pres">
      <dgm:prSet presAssocID="{61D10038-251C-4828-9FBA-A400FA9D7AA5}" presName="spNode" presStyleCnt="0"/>
      <dgm:spPr/>
    </dgm:pt>
    <dgm:pt modelId="{D979785A-D110-4DB3-B55C-1480A232E38B}" type="pres">
      <dgm:prSet presAssocID="{65359B4C-FCE5-4FCC-9C1B-6C83C1A997E9}" presName="sibTrans" presStyleLbl="sibTrans1D1" presStyleIdx="2" presStyleCnt="4"/>
      <dgm:spPr/>
      <dgm:t>
        <a:bodyPr/>
        <a:lstStyle/>
        <a:p>
          <a:endParaRPr lang="th-TH"/>
        </a:p>
      </dgm:t>
    </dgm:pt>
    <dgm:pt modelId="{5FEF534F-96C2-42E6-87C7-18C4157A57F8}" type="pres">
      <dgm:prSet presAssocID="{1EB3C792-0F11-41EE-97AE-C99B5980A814}" presName="node" presStyleLbl="node1" presStyleIdx="3" presStyleCnt="4" custRadScaleRad="109976" custRadScaleInc="-1801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0361E2-1422-4784-B3CF-C1DAA2CE2071}" type="pres">
      <dgm:prSet presAssocID="{1EB3C792-0F11-41EE-97AE-C99B5980A814}" presName="spNode" presStyleCnt="0"/>
      <dgm:spPr/>
    </dgm:pt>
    <dgm:pt modelId="{DC06C19C-D16E-476E-894E-1EE35D0D5B54}" type="pres">
      <dgm:prSet presAssocID="{F66B88F3-C7E3-49DD-B758-753C05FBA6FB}" presName="sibTrans" presStyleLbl="sibTrans1D1" presStyleIdx="3" presStyleCnt="4"/>
      <dgm:spPr/>
      <dgm:t>
        <a:bodyPr/>
        <a:lstStyle/>
        <a:p>
          <a:endParaRPr lang="th-TH"/>
        </a:p>
      </dgm:t>
    </dgm:pt>
  </dgm:ptLst>
  <dgm:cxnLst>
    <dgm:cxn modelId="{5007E57E-5EC8-4B9E-A568-0ABFAA99E696}" type="presOf" srcId="{1EB3C792-0F11-41EE-97AE-C99B5980A814}" destId="{5FEF534F-96C2-42E6-87C7-18C4157A57F8}" srcOrd="0" destOrd="0" presId="urn:microsoft.com/office/officeart/2005/8/layout/cycle6"/>
    <dgm:cxn modelId="{648F915A-D6D6-42F2-842F-EF316282E6D4}" srcId="{B64BAEC8-0968-454F-A3E9-7FF17D754DE9}" destId="{965CBA7D-680F-469E-8162-606AE016F3BB}" srcOrd="1" destOrd="0" parTransId="{5DDCBA2B-58C0-4289-8828-3941BEC80CDD}" sibTransId="{256E9A17-2B32-4102-8191-7B775A7F063A}"/>
    <dgm:cxn modelId="{D7E6B402-8877-4D20-855E-681C74216292}" type="presOf" srcId="{965CBA7D-680F-469E-8162-606AE016F3BB}" destId="{7AF716F5-C193-40C2-8E70-42338E670D52}" srcOrd="0" destOrd="0" presId="urn:microsoft.com/office/officeart/2005/8/layout/cycle6"/>
    <dgm:cxn modelId="{1C4663C6-B950-40B9-884F-62813D7C75D2}" type="presOf" srcId="{B64BAEC8-0968-454F-A3E9-7FF17D754DE9}" destId="{EF89C02A-2E70-4730-8C14-1A30636E43F6}" srcOrd="0" destOrd="0" presId="urn:microsoft.com/office/officeart/2005/8/layout/cycle6"/>
    <dgm:cxn modelId="{46DD9219-3E9A-4C71-9EE7-E0A283F0AB7D}" srcId="{B64BAEC8-0968-454F-A3E9-7FF17D754DE9}" destId="{1EB3C792-0F11-41EE-97AE-C99B5980A814}" srcOrd="3" destOrd="0" parTransId="{D4B24E54-4FB5-4E34-82A8-C9413BEA8654}" sibTransId="{F66B88F3-C7E3-49DD-B758-753C05FBA6FB}"/>
    <dgm:cxn modelId="{6524B406-DC45-4020-A257-CE31038CF33D}" type="presOf" srcId="{256E9A17-2B32-4102-8191-7B775A7F063A}" destId="{6A966FDC-AB7B-4BEA-B0DD-BF3FB602E025}" srcOrd="0" destOrd="0" presId="urn:microsoft.com/office/officeart/2005/8/layout/cycle6"/>
    <dgm:cxn modelId="{40B8D787-5DC3-435D-8CBC-CD8BB4DC2612}" srcId="{B64BAEC8-0968-454F-A3E9-7FF17D754DE9}" destId="{61D10038-251C-4828-9FBA-A400FA9D7AA5}" srcOrd="2" destOrd="0" parTransId="{DABFBD2A-FE76-446D-9CD0-6E60F3B41AEB}" sibTransId="{65359B4C-FCE5-4FCC-9C1B-6C83C1A997E9}"/>
    <dgm:cxn modelId="{0B3B7917-1288-4E8C-97C4-5F29070CEADE}" type="presOf" srcId="{65359B4C-FCE5-4FCC-9C1B-6C83C1A997E9}" destId="{D979785A-D110-4DB3-B55C-1480A232E38B}" srcOrd="0" destOrd="0" presId="urn:microsoft.com/office/officeart/2005/8/layout/cycle6"/>
    <dgm:cxn modelId="{F4E47565-475A-4444-9282-B7717574D77B}" type="presOf" srcId="{A155C3EA-8A34-4CD4-A6C2-A08383B93955}" destId="{44131CD5-666D-4D0A-9B2D-A1A86BCE0EFC}" srcOrd="0" destOrd="0" presId="urn:microsoft.com/office/officeart/2005/8/layout/cycle6"/>
    <dgm:cxn modelId="{C40CD85B-DBB7-4A06-849B-04D1E4645738}" type="presOf" srcId="{F66B88F3-C7E3-49DD-B758-753C05FBA6FB}" destId="{DC06C19C-D16E-476E-894E-1EE35D0D5B54}" srcOrd="0" destOrd="0" presId="urn:microsoft.com/office/officeart/2005/8/layout/cycle6"/>
    <dgm:cxn modelId="{0CA3DB81-0081-41A8-8932-1790CAEBE1DE}" srcId="{B64BAEC8-0968-454F-A3E9-7FF17D754DE9}" destId="{2CBFC236-3060-45D6-8342-81A0F67CA6C7}" srcOrd="0" destOrd="0" parTransId="{E6C98BFB-23CB-472E-A1FA-ABD82A7CD3E2}" sibTransId="{A155C3EA-8A34-4CD4-A6C2-A08383B93955}"/>
    <dgm:cxn modelId="{932E659C-CBE2-40E5-9706-CD27366798B7}" type="presOf" srcId="{61D10038-251C-4828-9FBA-A400FA9D7AA5}" destId="{FBE64D8F-366A-48E6-B6D0-1FF50ED93C9E}" srcOrd="0" destOrd="0" presId="urn:microsoft.com/office/officeart/2005/8/layout/cycle6"/>
    <dgm:cxn modelId="{BC8440F2-5B5C-4333-85D3-08DC83B3F10D}" type="presOf" srcId="{2CBFC236-3060-45D6-8342-81A0F67CA6C7}" destId="{9E91DE27-0C93-4F7B-99CE-17D825F0CCF7}" srcOrd="0" destOrd="0" presId="urn:microsoft.com/office/officeart/2005/8/layout/cycle6"/>
    <dgm:cxn modelId="{D0077427-685A-4B73-9008-382FD73E726B}" type="presParOf" srcId="{EF89C02A-2E70-4730-8C14-1A30636E43F6}" destId="{9E91DE27-0C93-4F7B-99CE-17D825F0CCF7}" srcOrd="0" destOrd="0" presId="urn:microsoft.com/office/officeart/2005/8/layout/cycle6"/>
    <dgm:cxn modelId="{150677CD-5864-4D7E-842F-38DC79823911}" type="presParOf" srcId="{EF89C02A-2E70-4730-8C14-1A30636E43F6}" destId="{7722F9CC-71B4-4DA8-BD0A-4F3B3D81C723}" srcOrd="1" destOrd="0" presId="urn:microsoft.com/office/officeart/2005/8/layout/cycle6"/>
    <dgm:cxn modelId="{AF54D260-344A-4EE1-BBEA-91114F55CE5A}" type="presParOf" srcId="{EF89C02A-2E70-4730-8C14-1A30636E43F6}" destId="{44131CD5-666D-4D0A-9B2D-A1A86BCE0EFC}" srcOrd="2" destOrd="0" presId="urn:microsoft.com/office/officeart/2005/8/layout/cycle6"/>
    <dgm:cxn modelId="{03479ED4-BCA1-41A4-811F-112B9C624944}" type="presParOf" srcId="{EF89C02A-2E70-4730-8C14-1A30636E43F6}" destId="{7AF716F5-C193-40C2-8E70-42338E670D52}" srcOrd="3" destOrd="0" presId="urn:microsoft.com/office/officeart/2005/8/layout/cycle6"/>
    <dgm:cxn modelId="{19E7D505-B2B9-4023-9F40-A67F40C8570C}" type="presParOf" srcId="{EF89C02A-2E70-4730-8C14-1A30636E43F6}" destId="{06CDE429-7293-469D-8EBE-BC4052943A83}" srcOrd="4" destOrd="0" presId="urn:microsoft.com/office/officeart/2005/8/layout/cycle6"/>
    <dgm:cxn modelId="{4C176608-1455-41C3-A80E-E16E2BCCF76D}" type="presParOf" srcId="{EF89C02A-2E70-4730-8C14-1A30636E43F6}" destId="{6A966FDC-AB7B-4BEA-B0DD-BF3FB602E025}" srcOrd="5" destOrd="0" presId="urn:microsoft.com/office/officeart/2005/8/layout/cycle6"/>
    <dgm:cxn modelId="{D377E47C-A6AC-49F9-AD7B-B4FB459A5DE7}" type="presParOf" srcId="{EF89C02A-2E70-4730-8C14-1A30636E43F6}" destId="{FBE64D8F-366A-48E6-B6D0-1FF50ED93C9E}" srcOrd="6" destOrd="0" presId="urn:microsoft.com/office/officeart/2005/8/layout/cycle6"/>
    <dgm:cxn modelId="{ACB4D8B1-F665-42F4-98C1-5DA6860F596C}" type="presParOf" srcId="{EF89C02A-2E70-4730-8C14-1A30636E43F6}" destId="{CB1A08A7-AE7B-429B-A495-F08FA169F918}" srcOrd="7" destOrd="0" presId="urn:microsoft.com/office/officeart/2005/8/layout/cycle6"/>
    <dgm:cxn modelId="{529342EE-AC7A-4F66-84B4-1C376508085A}" type="presParOf" srcId="{EF89C02A-2E70-4730-8C14-1A30636E43F6}" destId="{D979785A-D110-4DB3-B55C-1480A232E38B}" srcOrd="8" destOrd="0" presId="urn:microsoft.com/office/officeart/2005/8/layout/cycle6"/>
    <dgm:cxn modelId="{F63CE6E3-4A06-4DF3-AD7E-93C18FC42220}" type="presParOf" srcId="{EF89C02A-2E70-4730-8C14-1A30636E43F6}" destId="{5FEF534F-96C2-42E6-87C7-18C4157A57F8}" srcOrd="9" destOrd="0" presId="urn:microsoft.com/office/officeart/2005/8/layout/cycle6"/>
    <dgm:cxn modelId="{4B584418-DFE7-425D-986F-9A74A5EF2359}" type="presParOf" srcId="{EF89C02A-2E70-4730-8C14-1A30636E43F6}" destId="{210361E2-1422-4784-B3CF-C1DAA2CE2071}" srcOrd="10" destOrd="0" presId="urn:microsoft.com/office/officeart/2005/8/layout/cycle6"/>
    <dgm:cxn modelId="{ACFD2142-AD42-47D6-96DA-CEF8447DEFC9}" type="presParOf" srcId="{EF89C02A-2E70-4730-8C14-1A30636E43F6}" destId="{DC06C19C-D16E-476E-894E-1EE35D0D5B54}" srcOrd="11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0381-8586-454E-AA06-8825ABD35C93}" type="datetimeFigureOut">
              <a:rPr lang="th-TH" smtClean="0"/>
              <a:pPr/>
              <a:t>07/05/62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9AD4A-8214-429C-9C32-019982AC2E1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1428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4426E-7741-400C-AD86-7B5D8E5010D2}" type="datetimeFigureOut">
              <a:rPr lang="th-TH" smtClean="0"/>
              <a:pPr/>
              <a:t>07/05/62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F4902-8076-488E-9A13-5E3C12B242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165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3538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331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839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2570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2570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67021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8629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49118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61421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00080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330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22022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27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45411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28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6216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29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6216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52740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52740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5450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49118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54504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43488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23103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23103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44803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19794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19794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40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20136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41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20136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42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305245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43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5496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44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60800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45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54965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46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77456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47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65962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48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271853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49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85416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50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71011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51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187506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52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593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53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39528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54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248913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55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267279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56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58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314595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034800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ตัวแทนบันทึกย่อ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260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C708A4FE-7344-43A0-8A80-A7A4E67879B2}" type="slidenum">
              <a:rPr lang="th-TH" sz="1200" smtClean="0"/>
              <a:pPr eaLnBrk="1" hangingPunct="1"/>
              <a:t>62</a:t>
            </a:fld>
            <a:endParaRPr lang="th-TH" sz="120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65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66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67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68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69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710012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70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478751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71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252175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72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384407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73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854395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74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75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60525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76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402109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77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307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025952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78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034828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80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30757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81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822590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82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233681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83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451633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85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35563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86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598717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87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784911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88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1107111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89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6442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7191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90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1169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006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24C5-CE41-4D76-8DC9-B69EFD416B8B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2A0A-3B31-4867-9438-F977219F7164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B298-63AA-4657-8FE6-B01B5BC9C7E2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46D2-3FB3-47ED-A230-32C6AB17C718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0F24-DFFA-4A62-9435-D52BC1C1750D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7666-D652-4960-85AB-D11990A0D91C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3DBA-ED77-4180-B626-6D18BF54B1BB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F2FC-DB18-4EDA-885C-C46F1EFC0E12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3694-402F-40BE-95B7-AC650CEF1017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78FC-716F-417D-8F6B-AB4DB957476C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23DB-ED8F-4CC8-B212-E46C47AE1EAB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0EF11-2BA8-4C9C-86FF-D8177E7EA4B6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/>
              <a:t>คร.ไพเราะ มีบางยาง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F0375-06E1-474A-9E54-6F578FCE04F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87969" cy="2983715"/>
          </a:xfr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th-TH" sz="6000" b="1" dirty="0"/>
              <a:t/>
            </a:r>
            <a:br>
              <a:rPr lang="th-TH" sz="6000" b="1" dirty="0"/>
            </a:br>
            <a:r>
              <a:rPr lang="th-TH" sz="6000" b="1" dirty="0"/>
              <a:t/>
            </a:r>
            <a:br>
              <a:rPr lang="th-TH" sz="6000" b="1" dirty="0"/>
            </a:br>
            <a:r>
              <a:rPr lang="th-TH" sz="6000" b="1" dirty="0">
                <a:solidFill>
                  <a:srgbClr val="FFFF00"/>
                </a:solidFill>
              </a:rPr>
              <a:t>ความสำคัญและความจำเป็นของ</a:t>
            </a:r>
            <a:br>
              <a:rPr lang="th-TH" sz="6000" b="1" dirty="0">
                <a:solidFill>
                  <a:srgbClr val="FFFF00"/>
                </a:solidFill>
              </a:rPr>
            </a:br>
            <a:r>
              <a:rPr lang="th-TH" sz="6000" b="1" dirty="0">
                <a:solidFill>
                  <a:srgbClr val="FFFF00"/>
                </a:solidFill>
              </a:rPr>
              <a:t>การประกันคุณภาพการศึกษา</a:t>
            </a:r>
            <a:br>
              <a:rPr lang="th-TH" sz="6000" b="1" dirty="0">
                <a:solidFill>
                  <a:srgbClr val="FFFF00"/>
                </a:solidFill>
              </a:rPr>
            </a:br>
            <a:r>
              <a:rPr lang="th-TH" sz="6000" b="1" dirty="0">
                <a:solidFill>
                  <a:srgbClr val="FFFF00"/>
                </a:solidFill>
              </a:rPr>
              <a:t/>
            </a:r>
            <a:br>
              <a:rPr lang="th-TH" sz="6000" b="1" dirty="0">
                <a:solidFill>
                  <a:srgbClr val="FFFF00"/>
                </a:solidFill>
              </a:rPr>
            </a:br>
            <a:r>
              <a:rPr lang="th-TH" sz="6000" b="1" dirty="0">
                <a:solidFill>
                  <a:srgbClr val="0000FF"/>
                </a:solidFill>
              </a:rPr>
              <a:t>ความสำคัญและความจำเป็นของ</a:t>
            </a:r>
            <a:br>
              <a:rPr lang="th-TH" sz="6000" b="1" dirty="0">
                <a:solidFill>
                  <a:srgbClr val="0000FF"/>
                </a:solidFill>
              </a:rPr>
            </a:br>
            <a:r>
              <a:rPr lang="th-TH" sz="6000" b="1" dirty="0">
                <a:solidFill>
                  <a:srgbClr val="0000FF"/>
                </a:solidFill>
              </a:rPr>
              <a:t>การประกันคุณภาพการศึกษา</a:t>
            </a:r>
            <a:br>
              <a:rPr lang="th-TH" sz="6000" b="1" dirty="0">
                <a:solidFill>
                  <a:srgbClr val="0000FF"/>
                </a:solidFill>
              </a:rPr>
            </a:br>
            <a:r>
              <a:rPr lang="th-TH" sz="6000" b="1" dirty="0">
                <a:solidFill>
                  <a:srgbClr val="0000FF"/>
                </a:solidFill>
              </a:rPr>
              <a:t>ในโรงเรียนเอกชน</a:t>
            </a:r>
            <a:r>
              <a:rPr lang="th-TH" sz="6000" dirty="0">
                <a:solidFill>
                  <a:srgbClr val="FF0000"/>
                </a:solidFill>
              </a:rPr>
              <a:t/>
            </a:r>
            <a:br>
              <a:rPr lang="th-TH" sz="6000" dirty="0">
                <a:solidFill>
                  <a:srgbClr val="FF0000"/>
                </a:solidFill>
              </a:rPr>
            </a:br>
            <a:r>
              <a:rPr lang="th-TH" sz="6000" dirty="0">
                <a:solidFill>
                  <a:srgbClr val="FFFF00"/>
                </a:solidFill>
              </a:rPr>
              <a:t/>
            </a:r>
            <a:br>
              <a:rPr lang="th-TH" sz="6000" dirty="0">
                <a:solidFill>
                  <a:srgbClr val="FFFF00"/>
                </a:solidFill>
              </a:rPr>
            </a:br>
            <a:r>
              <a:rPr lang="th-TH" sz="6000" b="1" dirty="0"/>
              <a:t/>
            </a:r>
            <a:br>
              <a:rPr lang="th-TH" sz="6000" b="1" dirty="0"/>
            </a:br>
            <a:r>
              <a:rPr lang="en-US" dirty="0"/>
              <a:t/>
            </a:r>
            <a:br>
              <a:rPr lang="en-US" dirty="0"/>
            </a:br>
            <a:r>
              <a:rPr lang="th-TH" sz="7300" b="1" dirty="0">
                <a:latin typeface="Algerian" pitchFamily="82" charset="0"/>
              </a:rPr>
              <a:t/>
            </a:r>
            <a:br>
              <a:rPr lang="th-TH" sz="7300" b="1" dirty="0">
                <a:latin typeface="Algerian" pitchFamily="82" charset="0"/>
              </a:rPr>
            </a:br>
            <a:endParaRPr lang="th-TH" sz="7300" b="1" dirty="0">
              <a:latin typeface="Algerian" pitchFamily="82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856586" y="3654506"/>
            <a:ext cx="3930256" cy="1142646"/>
          </a:xfrm>
        </p:spPr>
        <p:txBody>
          <a:bodyPr>
            <a:normAutofit/>
          </a:bodyPr>
          <a:lstStyle/>
          <a:p>
            <a:r>
              <a:rPr lang="th-TH" sz="2800" dirty="0">
                <a:solidFill>
                  <a:prstClr val="black"/>
                </a:solidFill>
                <a:ea typeface="+mj-ea"/>
                <a:cs typeface="Angsana New"/>
              </a:rPr>
              <a:t> </a:t>
            </a:r>
            <a:r>
              <a:rPr lang="th-TH" sz="2400" b="1" dirty="0">
                <a:solidFill>
                  <a:prstClr val="black"/>
                </a:solidFill>
                <a:ea typeface="+mj-ea"/>
                <a:cs typeface="Angsana New"/>
              </a:rPr>
              <a:t>โดย ดร. ไพเราะ มีบางยาง                                                                 081-8032334</a:t>
            </a:r>
            <a:endParaRPr lang="th-TH" dirty="0"/>
          </a:p>
        </p:txBody>
      </p:sp>
      <p:pic>
        <p:nvPicPr>
          <p:cNvPr id="4" name="Picture 2" descr="C:\Documents and Settings\User\Desktop\ภาพเคลื่อนไหวๆ\1076783077676_6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4597032"/>
            <a:ext cx="6083713" cy="2260968"/>
          </a:xfrm>
          <a:prstGeom prst="rect">
            <a:avLst/>
          </a:prstGeom>
          <a:noFill/>
        </p:spPr>
      </p:pic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pic>
        <p:nvPicPr>
          <p:cNvPr id="6" name="Picture 5" descr="D:\รูปภาพ\1440150630-o.jpg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346" y="1830992"/>
            <a:ext cx="3249885" cy="332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D:\รูปภาพ\1440150630-o.jpg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21" y="4496355"/>
            <a:ext cx="2611766" cy="186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รูปภาพ\1440150630-o.jpg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4051">
            <a:off x="6785206" y="1170754"/>
            <a:ext cx="4117597" cy="421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D:\รูปภาพ\1440150630-o.jpg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743" y="2852936"/>
            <a:ext cx="3337207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38100"/>
            <a:ext cx="8229600" cy="5073427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th-TH" sz="47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  2.2</a:t>
            </a:r>
            <a:r>
              <a:rPr lang="th-TH" sz="47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700" b="1" i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สำนักงาน</a:t>
            </a:r>
            <a:r>
              <a:rPr lang="th-TH" sz="47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7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หมายความว่า สำนักงานรับรองมาตรฐานและประเมินคุณภาพการศึกษา(องค์การมหาชน)</a:t>
            </a:r>
          </a:p>
          <a:p>
            <a:pPr marL="0" lvl="0" indent="0">
              <a:buNone/>
            </a:pPr>
            <a:endParaRPr lang="th-TH" sz="20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161406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2400"/>
            <a:ext cx="8363272" cy="5973763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ข้อ 3  ให้</a:t>
            </a:r>
            <a:r>
              <a:rPr lang="th-TH" sz="36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สถานศึกษาแต่ละแห่งจัดให้มี</a:t>
            </a:r>
            <a:r>
              <a:rPr lang="th-TH" sz="36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ระบบการประกันคุณภาพการศึกษาภายในสถานศึกษา 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โดย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1) กำหนดมาตรฐานการศึกษาของสถานศึกษา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2) จัดทำแผนพัฒนาการจัดการศึกษาของสถานศึกษา</a:t>
            </a:r>
            <a:endParaRPr lang="th-TH" sz="36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3) ดำเนินการตามแผนที่กำหนดไว้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4) มีการประเมินผลและตรวจสอบคุณภาพการศึกษาภายในสถานศึกษา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5) ติดตามผลการดำเนินการ เพื่อพัฒนาสถานศึกษาให้มีคุณภาพ</a:t>
            </a:r>
            <a:endParaRPr lang="th-TH" sz="36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6) จัดส่งรายงานผลการประเมินตนเองเป็นประจำทุกปี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124983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52400"/>
            <a:ext cx="8229600" cy="5757739"/>
          </a:xfrm>
          <a:solidFill>
            <a:srgbClr val="FFD5F7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ให้</a:t>
            </a:r>
            <a:r>
              <a:rPr lang="th-TH" sz="48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หน่วยงานต้นสังกัดหรือหน่วยงานที่กำกับดูแล</a:t>
            </a:r>
            <a:r>
              <a:rPr lang="th-TH" sz="4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มีหน้าที่ในการ</a:t>
            </a:r>
            <a:r>
              <a:rPr lang="th-TH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 </a:t>
            </a:r>
            <a:r>
              <a:rPr lang="th-TH" sz="4800" b="1" i="1" u="sng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คำปรึกษา</a:t>
            </a:r>
            <a:r>
              <a:rPr lang="th-TH" sz="4800" b="1" u="sng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800" b="1" i="1" u="sng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ช่วยเหลือ</a:t>
            </a:r>
            <a:r>
              <a:rPr lang="th-TH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และ</a:t>
            </a:r>
            <a:r>
              <a:rPr lang="th-TH" sz="4800" b="1" i="1" u="sng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แนะนำ</a:t>
            </a:r>
            <a:r>
              <a:rPr lang="th-TH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สถานศึกษา</a:t>
            </a:r>
            <a:r>
              <a:rPr lang="th-TH" sz="48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เพื่อให้การประกันฯ พัฒนาอย่างต่อเนื่อง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      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26584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  <a:solidFill>
            <a:srgbClr val="FFD5F7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th-TH" sz="40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ข้อ 4 เมื่อได้รับรายงานผลการประเมินตนเองของสถานศึกษา</a:t>
            </a:r>
          </a:p>
          <a:p>
            <a:pPr lvl="0">
              <a:buFont typeface="Wingdings" pitchFamily="2" charset="2"/>
              <a:buChar char="Ø"/>
            </a:pPr>
            <a:r>
              <a:rPr lang="th-TH" sz="40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ให้</a:t>
            </a:r>
            <a:r>
              <a:rPr lang="th-TH" sz="4000" b="1" u="sng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หน่วยงานต้นสังกัด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หรือ</a:t>
            </a:r>
            <a:r>
              <a:rPr lang="th-TH" sz="4000" b="1" u="sng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หน่วยงานที่กำกับดูแล</a:t>
            </a:r>
            <a:r>
              <a:rPr lang="th-TH" sz="40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i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จัดส่งรายงานพร้อมกับประเด็น</a:t>
            </a:r>
            <a:r>
              <a:rPr lang="th-TH" sz="4000" b="1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ต่าง ๆ 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ที่ต้องการให้มีการประเมินผลและการติดตามตรวจสอบ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ซึ่งรวบรวมได้</a:t>
            </a:r>
            <a:r>
              <a:rPr lang="th-TH" sz="40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จาก</a:t>
            </a:r>
            <a:r>
              <a:rPr lang="th-TH" sz="40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หน่วยงานที่เกี่ยวข้องหรือจากผู้มี</a:t>
            </a:r>
            <a:r>
              <a:rPr lang="th-TH" sz="4000" b="1" i="1" u="sng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ส่วนได้ส่วนเสีย</a:t>
            </a:r>
            <a:r>
              <a:rPr lang="th-TH" sz="40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กับสถานศึกษา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ให้แก่</a:t>
            </a:r>
            <a:r>
              <a:rPr lang="th-TH" sz="40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สำนักงาน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เพื่อใช้เป็นข้อมูลและแนวทางในการประเมินภายนอก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3203848" y="6460772"/>
            <a:ext cx="2895600" cy="365125"/>
          </a:xfrm>
        </p:spPr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1000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4929411"/>
          </a:xfrm>
          <a:solidFill>
            <a:srgbClr val="FFD5F7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000" b="1" dirty="0">
                <a:cs typeface="+mj-cs"/>
              </a:rPr>
              <a:t>ให้</a:t>
            </a:r>
            <a:r>
              <a:rPr lang="th-TH" sz="4000" b="1" u="sng" dirty="0">
                <a:solidFill>
                  <a:srgbClr val="FF0000"/>
                </a:solidFill>
                <a:cs typeface="+mj-cs"/>
              </a:rPr>
              <a:t>สำนักงาน</a:t>
            </a:r>
            <a:r>
              <a:rPr lang="th-TH" sz="4000" b="1" dirty="0">
                <a:cs typeface="+mj-cs"/>
              </a:rPr>
              <a:t>ดำเนินการ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    1) </a:t>
            </a:r>
            <a:r>
              <a:rPr lang="th-TH" sz="4000" b="1" i="1" u="sng" dirty="0">
                <a:solidFill>
                  <a:srgbClr val="FF0000"/>
                </a:solidFill>
                <a:cs typeface="+mj-cs"/>
              </a:rPr>
              <a:t>ประเมินผลและติดตามตรวจสอบ</a:t>
            </a:r>
            <a:r>
              <a:rPr lang="th-TH" sz="4000" b="1" dirty="0">
                <a:solidFill>
                  <a:srgbClr val="0000FF"/>
                </a:solidFill>
                <a:cs typeface="+mj-cs"/>
              </a:rPr>
              <a:t>คุณภาพ และ</a:t>
            </a:r>
            <a:r>
              <a:rPr lang="th-TH" sz="4000" b="1" u="sng" dirty="0">
                <a:solidFill>
                  <a:srgbClr val="0000FF"/>
                </a:solidFill>
                <a:cs typeface="+mj-cs"/>
              </a:rPr>
              <a:t>มาตรฐานการศึกษา</a:t>
            </a:r>
            <a:r>
              <a:rPr lang="th-TH" sz="4000" b="1" i="1" u="sng" dirty="0">
                <a:solidFill>
                  <a:srgbClr val="FF0000"/>
                </a:solidFill>
                <a:cs typeface="+mj-cs"/>
              </a:rPr>
              <a:t>ของสถานศึกษา</a:t>
            </a:r>
            <a:endParaRPr lang="th-TH" sz="4000" b="1" dirty="0">
              <a:solidFill>
                <a:schemeClr val="tx1"/>
              </a:solidFill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chemeClr val="tx1"/>
                </a:solidFill>
                <a:cs typeface="+mj-cs"/>
              </a:rPr>
              <a:t>   2) จัดส่ง</a:t>
            </a:r>
            <a:r>
              <a:rPr lang="th-TH" sz="4000" b="1" i="1" u="sng" dirty="0">
                <a:solidFill>
                  <a:srgbClr val="FF0000"/>
                </a:solidFill>
                <a:cs typeface="+mj-cs"/>
              </a:rPr>
              <a:t>รายงาน</a:t>
            </a:r>
            <a:r>
              <a:rPr lang="th-TH" sz="4000" b="1" dirty="0">
                <a:solidFill>
                  <a:srgbClr val="0000FF"/>
                </a:solidFill>
                <a:cs typeface="+mj-cs"/>
              </a:rPr>
              <a:t>การประเมินผลและการติดตามตรวจสอบ</a:t>
            </a:r>
            <a:r>
              <a:rPr lang="th-TH" sz="4000" b="1" dirty="0">
                <a:solidFill>
                  <a:schemeClr val="tx1"/>
                </a:solidFill>
                <a:cs typeface="+mj-cs"/>
              </a:rPr>
              <a:t>พร้อมข้อเสนอแนะ</a:t>
            </a:r>
            <a:r>
              <a:rPr lang="th-TH" sz="4000" b="1" dirty="0">
                <a:cs typeface="+mj-cs"/>
              </a:rPr>
              <a:t>ให้แก่</a:t>
            </a:r>
            <a:r>
              <a:rPr lang="th-TH" sz="4000" b="1" i="1" u="sng" dirty="0">
                <a:solidFill>
                  <a:srgbClr val="FF0000"/>
                </a:solidFill>
                <a:cs typeface="+mj-cs"/>
              </a:rPr>
              <a:t>สถานศึกษา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และ</a:t>
            </a:r>
            <a:r>
              <a:rPr lang="th-TH" sz="4000" b="1" i="1" u="sng" dirty="0">
                <a:solidFill>
                  <a:srgbClr val="FF0000"/>
                </a:solidFill>
                <a:cs typeface="+mj-cs"/>
              </a:rPr>
              <a:t>หน่วยงานต้นสังกัด</a:t>
            </a:r>
            <a:r>
              <a:rPr lang="th-TH" sz="4000" b="1" dirty="0">
                <a:cs typeface="+mj-cs"/>
              </a:rPr>
              <a:t>หรือ</a:t>
            </a:r>
            <a:r>
              <a:rPr lang="th-TH" sz="4000" b="1" i="1" u="sng" dirty="0">
                <a:solidFill>
                  <a:srgbClr val="FF0000"/>
                </a:solidFill>
                <a:cs typeface="+mj-cs"/>
              </a:rPr>
              <a:t>หน่วยงานที่กำกับดูแล</a:t>
            </a:r>
            <a:r>
              <a:rPr lang="th-TH" sz="4000" b="1" i="1" dirty="0">
                <a:solidFill>
                  <a:srgbClr val="FF0000"/>
                </a:solidFill>
                <a:cs typeface="+mj-cs"/>
              </a:rPr>
              <a:t>  </a:t>
            </a:r>
            <a:r>
              <a:rPr lang="th-TH" sz="4000" b="1" dirty="0">
                <a:cs typeface="+mj-cs"/>
              </a:rPr>
              <a:t>เพื่อใช้เป็นแนวทางในการปรับปรุงและพัฒนาคุณภาพการศึกษาต่อไป </a:t>
            </a:r>
            <a:endParaRPr lang="th-TH" sz="4000" b="1" dirty="0">
              <a:solidFill>
                <a:srgbClr val="000000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122140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  <a:solidFill>
            <a:srgbClr val="FFD5F7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h-TH" sz="5400" b="1" dirty="0">
                <a:cs typeface="+mj-cs"/>
              </a:rPr>
              <a:t>การ</a:t>
            </a:r>
            <a:r>
              <a:rPr lang="th-TH" sz="5400" b="1" i="1" u="sng" dirty="0">
                <a:solidFill>
                  <a:srgbClr val="FF0000"/>
                </a:solidFill>
                <a:cs typeface="+mj-cs"/>
              </a:rPr>
              <a:t>ประเมินผลและติดตามตรวจสอบ </a:t>
            </a:r>
            <a:r>
              <a:rPr lang="th-TH" sz="5400" b="1" dirty="0">
                <a:solidFill>
                  <a:srgbClr val="0000FF"/>
                </a:solidFill>
                <a:cs typeface="Angsana New" panose="02020603050405020304" pitchFamily="18" charset="-34"/>
              </a:rPr>
              <a:t>สำนักงาน</a:t>
            </a:r>
            <a:r>
              <a:rPr lang="th-TH" sz="5400" b="1" dirty="0">
                <a:cs typeface="+mj-cs"/>
              </a:rPr>
              <a:t>อาจจัดให้บุคคลหรือหน่วยงานที่ได้รับการรับรองจาก</a:t>
            </a:r>
            <a:r>
              <a:rPr lang="th-TH" sz="5400" b="1" dirty="0">
                <a:solidFill>
                  <a:srgbClr val="0000FF"/>
                </a:solidFill>
                <a:cs typeface="+mj-cs"/>
              </a:rPr>
              <a:t>สำนักงาน</a:t>
            </a:r>
            <a:r>
              <a:rPr lang="th-TH" sz="5400" b="1" dirty="0">
                <a:solidFill>
                  <a:schemeClr val="tx1"/>
                </a:solidFill>
                <a:cs typeface="+mj-cs"/>
              </a:rPr>
              <a:t>เป็นผู้ดำเนินการ</a:t>
            </a:r>
            <a:r>
              <a:rPr lang="th-TH" sz="5400" b="1" dirty="0">
                <a:cs typeface="+mj-cs"/>
              </a:rPr>
              <a:t>ได้ </a:t>
            </a:r>
          </a:p>
          <a:p>
            <a:pPr>
              <a:buFont typeface="Wingdings" pitchFamily="2" charset="2"/>
              <a:buChar char="Ø"/>
            </a:pPr>
            <a:r>
              <a:rPr lang="th-TH" sz="5400" b="1" dirty="0">
                <a:cs typeface="+mj-cs"/>
              </a:rPr>
              <a:t>ให้</a:t>
            </a:r>
            <a:r>
              <a:rPr lang="th-TH" sz="5400" b="1" dirty="0">
                <a:solidFill>
                  <a:srgbClr val="FF0000"/>
                </a:solidFill>
                <a:cs typeface="+mj-cs"/>
              </a:rPr>
              <a:t>หน่วยงานต้นสังกัด</a:t>
            </a:r>
            <a:r>
              <a:rPr lang="th-TH" sz="5400" b="1" dirty="0">
                <a:cs typeface="+mj-cs"/>
              </a:rPr>
              <a:t>หรือ</a:t>
            </a:r>
            <a:r>
              <a:rPr lang="th-TH" sz="5400" b="1" dirty="0">
                <a:solidFill>
                  <a:srgbClr val="FF0000"/>
                </a:solidFill>
                <a:cs typeface="+mj-cs"/>
              </a:rPr>
              <a:t>หน่วยงานที่กำกับดูแล</a:t>
            </a:r>
            <a:r>
              <a:rPr lang="th-TH" sz="5200" b="1" i="1" u="sng" dirty="0">
                <a:solidFill>
                  <a:srgbClr val="0000FF"/>
                </a:solidFill>
                <a:cs typeface="+mj-cs"/>
              </a:rPr>
              <a:t>ติดตามผลการปรับปรุง</a:t>
            </a:r>
            <a:r>
              <a:rPr lang="th-TH" sz="5200" b="1" u="sng" dirty="0">
                <a:solidFill>
                  <a:srgbClr val="0000FF"/>
                </a:solidFill>
                <a:cs typeface="+mj-cs"/>
              </a:rPr>
              <a:t>และ</a:t>
            </a:r>
            <a:r>
              <a:rPr lang="th-TH" sz="5200" b="1" i="1" u="sng" dirty="0">
                <a:solidFill>
                  <a:srgbClr val="0000FF"/>
                </a:solidFill>
                <a:cs typeface="+mj-cs"/>
              </a:rPr>
              <a:t>พัฒนาคุณภาพของสถานศึกษา</a:t>
            </a:r>
            <a:r>
              <a:rPr lang="th-TH" sz="5200" b="1" dirty="0">
                <a:solidFill>
                  <a:srgbClr val="FF0000"/>
                </a:solidFill>
                <a:cs typeface="+mj-cs"/>
              </a:rPr>
              <a:t>ตามที่สำนักงานแนะนำ </a:t>
            </a:r>
            <a:r>
              <a:rPr lang="th-TH" sz="5400" b="1" dirty="0">
                <a:cs typeface="+mj-cs"/>
              </a:rPr>
              <a:t>เพื่อการพัฒนาคุณภาพและมาตรฐานการศึกษาของสถานศึกษา </a:t>
            </a:r>
            <a:endParaRPr lang="th-TH" sz="5400" b="1" dirty="0">
              <a:solidFill>
                <a:srgbClr val="000000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220281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solidFill>
            <a:srgbClr val="FFD5F7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ข้อ 5 ให้</a:t>
            </a:r>
            <a:r>
              <a:rPr lang="th-TH" sz="5400" b="1" i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รัฐมนตรีว่าการ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กระทรวงศึกษาธิการมีอำนาจตีความและวินิจฉัยปัญหาอันเกี่ยวกับการปฏิบัติตามกฎกระทรวงนี้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940682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solidFill>
            <a:srgbClr val="FFD5F7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th-TH" sz="5400" b="1" i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หมายเหตุ </a:t>
            </a:r>
          </a:p>
          <a:p>
            <a:pPr marL="0" lvl="0" indent="0">
              <a:buNone/>
            </a:pPr>
            <a:r>
              <a:rPr lang="th-TH" sz="5400" b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     เหตุผล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ในการประกาศใช้กฎกระทรวง คือ แนวดำเนินการตามกฎกระทรวง พ.ศ. 2553 “ไม่สอดคล้องกับหลักการประกันคุณภาพการศึกษาที่แท้จริง ส่งผลให้การประกันคุณภาพทั้งภายในและภายนอกไม่สัมพันธ์กัน เกิดความซ้ำซ้อนและคลาดเคลื่อนจากการปฏิบัติ ทำให้ไม่สะท้อนความเป็นจริง และเป็นการสร้างภาระแก่สถานศึกษา บุคลากรในสถานศึกษา และหน่วยงานต้นสังกัด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742466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199" y="136526"/>
            <a:ext cx="8229599" cy="671861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dirty="0"/>
              <a:t>4. </a:t>
            </a:r>
            <a:r>
              <a:rPr lang="th-TH" sz="4000" b="1" dirty="0"/>
              <a:t>กลไกการ</a:t>
            </a:r>
            <a:r>
              <a:rPr lang="th-TH" sz="4000" b="1" u="sng" dirty="0">
                <a:solidFill>
                  <a:srgbClr val="FF0000"/>
                </a:solidFill>
              </a:rPr>
              <a:t>พัฒนา/ควบคุม</a:t>
            </a:r>
            <a:r>
              <a:rPr lang="th-TH" sz="4000" b="1" dirty="0"/>
              <a:t>ระบบประกันของ </a:t>
            </a:r>
            <a:r>
              <a:rPr lang="th-TH" sz="4000" b="1" dirty="0" err="1"/>
              <a:t>สช</a:t>
            </a:r>
            <a:r>
              <a:rPr lang="th-TH" sz="4000" b="1" dirty="0"/>
              <a:t>.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808388"/>
            <a:ext cx="8229600" cy="5317776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cs typeface="+mj-cs"/>
              </a:rPr>
              <a:t>1. </a:t>
            </a:r>
            <a:r>
              <a:rPr lang="th-TH" sz="4400" b="1" u="sng" dirty="0">
                <a:solidFill>
                  <a:srgbClr val="0000FF"/>
                </a:solidFill>
                <a:cs typeface="+mj-cs"/>
              </a:rPr>
              <a:t>กำหนดมาตรฐาน</a:t>
            </a:r>
            <a:r>
              <a:rPr lang="th-TH" sz="4400" b="1" dirty="0">
                <a:cs typeface="+mj-cs"/>
              </a:rPr>
              <a:t>การศึกษาของสถานศึกษา และประกาศค่าเป้าหมาย</a:t>
            </a:r>
            <a:r>
              <a:rPr lang="th-TH" sz="4400" b="1" u="sng" dirty="0">
                <a:solidFill>
                  <a:srgbClr val="FF0000"/>
                </a:solidFill>
                <a:cs typeface="+mj-cs"/>
              </a:rPr>
              <a:t>ความสำเร็จ</a:t>
            </a:r>
            <a:endParaRPr lang="en-US" sz="4400" b="1" u="sng" dirty="0">
              <a:solidFill>
                <a:srgbClr val="FF0000"/>
              </a:solidFill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cs typeface="+mj-cs"/>
              </a:rPr>
              <a:t>2. </a:t>
            </a:r>
            <a:r>
              <a:rPr lang="th-TH" sz="4400" b="1" dirty="0">
                <a:solidFill>
                  <a:srgbClr val="0000FF"/>
                </a:solidFill>
                <a:cs typeface="+mj-cs"/>
              </a:rPr>
              <a:t>จัดทำแผนพัฒนา</a:t>
            </a:r>
            <a:r>
              <a:rPr lang="th-TH" sz="4400" b="1" dirty="0">
                <a:cs typeface="+mj-cs"/>
              </a:rPr>
              <a:t>การจัดการศึกษาของสถานศึกษา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cs typeface="+mj-cs"/>
              </a:rPr>
              <a:t>3. </a:t>
            </a:r>
            <a:r>
              <a:rPr lang="th-TH" sz="4400" b="1" dirty="0">
                <a:solidFill>
                  <a:srgbClr val="0000FF"/>
                </a:solidFill>
                <a:cs typeface="+mj-cs"/>
              </a:rPr>
              <a:t>ดำเนินการตามแผนพัฒนา</a:t>
            </a:r>
            <a:r>
              <a:rPr lang="th-TH" sz="4400" b="1" dirty="0">
                <a:cs typeface="+mj-cs"/>
              </a:rPr>
              <a:t>การจัดการศึกษาของสถานศึกษา</a:t>
            </a:r>
            <a:endParaRPr lang="en-US" sz="4400" b="1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cs typeface="+mj-cs"/>
              </a:rPr>
              <a:t>4. </a:t>
            </a:r>
            <a:r>
              <a:rPr lang="th-TH" sz="4400" b="1" dirty="0">
                <a:solidFill>
                  <a:srgbClr val="0000FF"/>
                </a:solidFill>
                <a:cs typeface="+mj-cs"/>
              </a:rPr>
              <a:t>ประเมินผลและตรวจสอบคุณภาพ</a:t>
            </a:r>
            <a:r>
              <a:rPr lang="th-TH" sz="4400" b="1" dirty="0">
                <a:cs typeface="+mj-cs"/>
              </a:rPr>
              <a:t>การศึกษาภายในสถานศึกษา  </a:t>
            </a:r>
            <a:endParaRPr lang="en-US" sz="44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228558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199" y="136526"/>
            <a:ext cx="8229599" cy="671861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dirty="0"/>
              <a:t>4. </a:t>
            </a:r>
            <a:r>
              <a:rPr lang="th-TH" sz="4000" b="1" dirty="0"/>
              <a:t>กลไกการ</a:t>
            </a:r>
            <a:r>
              <a:rPr lang="th-TH" sz="4000" b="1" u="sng" dirty="0">
                <a:solidFill>
                  <a:srgbClr val="FF0000"/>
                </a:solidFill>
              </a:rPr>
              <a:t>พัฒนา/ควบคุม</a:t>
            </a:r>
            <a:r>
              <a:rPr lang="th-TH" sz="4000" b="1" dirty="0"/>
              <a:t>ระบบประกันของ </a:t>
            </a:r>
            <a:r>
              <a:rPr lang="th-TH" sz="4000" b="1" dirty="0" err="1"/>
              <a:t>สช</a:t>
            </a:r>
            <a:r>
              <a:rPr lang="th-TH" sz="4000" b="1" dirty="0"/>
              <a:t>.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808388"/>
            <a:ext cx="8229600" cy="5317776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cs typeface="+mj-cs"/>
              </a:rPr>
              <a:t>5.</a:t>
            </a:r>
            <a:r>
              <a:rPr lang="en-US" sz="4800" b="1" dirty="0">
                <a:cs typeface="+mj-cs"/>
              </a:rPr>
              <a:t> </a:t>
            </a:r>
            <a:r>
              <a:rPr lang="th-TH" sz="4800" b="1" dirty="0">
                <a:solidFill>
                  <a:srgbClr val="0000FF"/>
                </a:solidFill>
                <a:cs typeface="+mj-cs"/>
              </a:rPr>
              <a:t>ติดตามผลการดำเนินการ</a:t>
            </a:r>
            <a:r>
              <a:rPr lang="th-TH" sz="4800" b="1" dirty="0">
                <a:cs typeface="+mj-cs"/>
              </a:rPr>
              <a:t>เพื่อพัฒนาสถานศึกษาให้มีคุณภาพตามมาตรฐานการศึกษา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cs typeface="+mj-cs"/>
              </a:rPr>
              <a:t>6. </a:t>
            </a:r>
            <a:r>
              <a:rPr lang="th-TH" sz="4800" b="1" dirty="0">
                <a:solidFill>
                  <a:srgbClr val="0000FF"/>
                </a:solidFill>
                <a:cs typeface="+mj-cs"/>
              </a:rPr>
              <a:t>จัดทำรายงาน</a:t>
            </a:r>
            <a:r>
              <a:rPr lang="th-TH" sz="4800" b="1" dirty="0">
                <a:cs typeface="+mj-cs"/>
              </a:rPr>
              <a:t>ผลการประเมินตนเองของสถานศึกษา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cs typeface="+mj-cs"/>
              </a:rPr>
              <a:t>7. </a:t>
            </a:r>
            <a:r>
              <a:rPr lang="th-TH" sz="4800" b="1" dirty="0">
                <a:solidFill>
                  <a:srgbClr val="0000FF"/>
                </a:solidFill>
                <a:cs typeface="+mj-cs"/>
              </a:rPr>
              <a:t>พัฒนาสถานศึกษา</a:t>
            </a:r>
            <a:r>
              <a:rPr lang="th-TH" sz="4800" b="1" dirty="0">
                <a:cs typeface="+mj-cs"/>
              </a:rPr>
              <a:t>ให้มีคุณภาพอย่างต่อเนื่อง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15100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01608" cy="864096"/>
          </a:xfrm>
          <a:solidFill>
            <a:srgbClr val="FFFF00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th-TH" b="1" dirty="0"/>
              <a:t>1. </a:t>
            </a:r>
            <a:r>
              <a:rPr lang="th-TH" sz="4800" b="1" dirty="0"/>
              <a:t>เพราะเหตุใดจึงต้องประกันคุณภาพการศึกษา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Font typeface="Wingdings" pitchFamily="2" charset="2"/>
              <a:buChar char="v"/>
            </a:pPr>
            <a:r>
              <a:rPr lang="th-TH" sz="6600" b="1" dirty="0">
                <a:solidFill>
                  <a:prstClr val="black"/>
                </a:solidFill>
                <a:cs typeface="Angsana New"/>
              </a:rPr>
              <a:t>พ.ร.บ.การศึกษาแห่งชาติ</a:t>
            </a:r>
          </a:p>
          <a:p>
            <a:pPr marL="0" lvl="0" indent="0" algn="ctr">
              <a:spcBef>
                <a:spcPts val="0"/>
              </a:spcBef>
              <a:buFont typeface="Wingdings" pitchFamily="2" charset="2"/>
              <a:buChar char="v"/>
            </a:pPr>
            <a:r>
              <a:rPr lang="th-TH" sz="6600" b="1" u="sng" dirty="0">
                <a:solidFill>
                  <a:srgbClr val="0000FF"/>
                </a:solidFill>
                <a:cs typeface="Angsana New"/>
              </a:rPr>
              <a:t>หมวด 6 </a:t>
            </a:r>
            <a:r>
              <a:rPr lang="th-TH" sz="6600" b="1" dirty="0">
                <a:solidFill>
                  <a:srgbClr val="0000FF"/>
                </a:solidFill>
                <a:cs typeface="Angsana New"/>
              </a:rPr>
              <a:t>มาตรฐานและการประกันคุณภาพการศึกษา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th-TH" sz="6600" b="1" dirty="0">
                <a:solidFill>
                  <a:prstClr val="black"/>
                </a:solidFill>
                <a:cs typeface="Angsana New"/>
              </a:rPr>
              <a:t>(</a:t>
            </a:r>
            <a:r>
              <a:rPr lang="th-TH" sz="6600" b="1" u="sng" dirty="0">
                <a:solidFill>
                  <a:prstClr val="black"/>
                </a:solidFill>
                <a:cs typeface="Angsana New"/>
              </a:rPr>
              <a:t>มาตรา 47-51)</a:t>
            </a:r>
            <a:endParaRPr lang="en-US" sz="6600" b="1" u="sng" dirty="0">
              <a:solidFill>
                <a:prstClr val="black"/>
              </a:solidFill>
            </a:endParaRPr>
          </a:p>
          <a:p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pic>
        <p:nvPicPr>
          <p:cNvPr id="5" name="Picture 5" descr="D:\รูปภาพ\1440150630-o.jpg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6858">
            <a:off x="6489213" y="3514256"/>
            <a:ext cx="2779510" cy="325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739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4800" b="1" dirty="0"/>
              <a:t>กลไกการ</a:t>
            </a:r>
            <a:r>
              <a:rPr lang="th-TH" sz="4800" b="1" dirty="0">
                <a:solidFill>
                  <a:srgbClr val="0000FF"/>
                </a:solidFill>
              </a:rPr>
              <a:t>ควบคุม/</a:t>
            </a:r>
            <a:r>
              <a:rPr lang="th-TH" sz="4800" b="1" dirty="0"/>
              <a:t>ดำเนินการประกันตามแนว </a:t>
            </a:r>
            <a:r>
              <a:rPr lang="th-TH" sz="4800" b="1" dirty="0" err="1"/>
              <a:t>สช</a:t>
            </a:r>
            <a:r>
              <a:rPr lang="th-TH" sz="4800" b="1" dirty="0"/>
              <a:t>.</a:t>
            </a:r>
          </a:p>
        </p:txBody>
      </p:sp>
      <p:graphicFrame>
        <p:nvGraphicFramePr>
          <p:cNvPr id="11" name="ตัวแทนเนื้อหา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904467"/>
              </p:ext>
            </p:extLst>
          </p:nvPr>
        </p:nvGraphicFramePr>
        <p:xfrm>
          <a:off x="505747" y="1483539"/>
          <a:ext cx="8229600" cy="4533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3" name="ลูกศรขวา 2"/>
          <p:cNvSpPr/>
          <p:nvPr/>
        </p:nvSpPr>
        <p:spPr>
          <a:xfrm>
            <a:off x="5436096" y="1921207"/>
            <a:ext cx="583704" cy="387294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019800" y="1219200"/>
            <a:ext cx="2905198" cy="1373622"/>
          </a:xfrm>
          <a:prstGeom prst="rect">
            <a:avLst/>
          </a:prstGeom>
          <a:solidFill>
            <a:srgbClr val="FFD5F7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>
                <a:cs typeface="+mj-cs"/>
              </a:rPr>
              <a:t>1. กำหนดมาตรฐาน</a:t>
            </a:r>
          </a:p>
          <a:p>
            <a:r>
              <a:rPr lang="th-TH" sz="3600" b="1" dirty="0">
                <a:cs typeface="+mj-cs"/>
              </a:rPr>
              <a:t>2. จัดทำแผนพัฒนา</a:t>
            </a:r>
          </a:p>
        </p:txBody>
      </p:sp>
      <p:sp>
        <p:nvSpPr>
          <p:cNvPr id="7" name="ลูกศรขวา 6"/>
          <p:cNvSpPr/>
          <p:nvPr/>
        </p:nvSpPr>
        <p:spPr>
          <a:xfrm rot="2424896">
            <a:off x="6722312" y="4306495"/>
            <a:ext cx="452260" cy="357980"/>
          </a:xfrm>
          <a:prstGeom prst="rightArrow">
            <a:avLst>
              <a:gd name="adj1" fmla="val 50000"/>
              <a:gd name="adj2" fmla="val 4914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72200" y="4684758"/>
            <a:ext cx="2971800" cy="14874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4400" b="1" dirty="0">
                <a:cs typeface="+mj-cs"/>
              </a:rPr>
              <a:t>3.ดำเนินงานตามแผนพัฒนา</a:t>
            </a:r>
          </a:p>
        </p:txBody>
      </p:sp>
      <p:sp>
        <p:nvSpPr>
          <p:cNvPr id="9" name="ลูกศรขวา 8"/>
          <p:cNvSpPr/>
          <p:nvPr/>
        </p:nvSpPr>
        <p:spPr>
          <a:xfrm rot="13962702">
            <a:off x="1875713" y="2690650"/>
            <a:ext cx="656355" cy="432047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ซ้าย 7"/>
          <p:cNvSpPr/>
          <p:nvPr/>
        </p:nvSpPr>
        <p:spPr>
          <a:xfrm>
            <a:off x="3581400" y="5216800"/>
            <a:ext cx="552092" cy="386332"/>
          </a:xfrm>
          <a:prstGeom prst="lef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81000" y="4485485"/>
            <a:ext cx="3200400" cy="1686715"/>
          </a:xfrm>
          <a:prstGeom prst="rect">
            <a:avLst/>
          </a:prstGeom>
          <a:solidFill>
            <a:srgbClr val="9BE5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>
                <a:cs typeface="+mj-cs"/>
              </a:rPr>
              <a:t>4.ประเมินผลและตรวจสอบ</a:t>
            </a:r>
          </a:p>
          <a:p>
            <a:r>
              <a:rPr lang="th-TH" sz="3200" b="1" dirty="0">
                <a:cs typeface="+mj-cs"/>
              </a:rPr>
              <a:t>5.การติดตามผล</a:t>
            </a:r>
          </a:p>
          <a:p>
            <a:r>
              <a:rPr lang="th-TH" sz="3200" b="1" dirty="0">
                <a:cs typeface="+mj-cs"/>
              </a:rPr>
              <a:t>6.รายงานผล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81000" y="1066800"/>
            <a:ext cx="2819400" cy="12417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4000" b="1" dirty="0">
                <a:cs typeface="+mj-cs"/>
              </a:rPr>
              <a:t>7.พัฒนาถานศึกษา อย่างต่อเนื่อง</a:t>
            </a:r>
          </a:p>
        </p:txBody>
      </p:sp>
    </p:spTree>
    <p:extLst>
      <p:ext uri="{BB962C8B-B14F-4D97-AF65-F5344CB8AC3E}">
        <p14:creationId xmlns:p14="http://schemas.microsoft.com/office/powerpoint/2010/main" val="1061844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sz="5400" b="1" dirty="0"/>
              <a:t>กลไกการ</a:t>
            </a:r>
            <a:r>
              <a:rPr lang="th-TH" sz="5400" b="1" u="sng" dirty="0">
                <a:solidFill>
                  <a:srgbClr val="FF0000"/>
                </a:solidFill>
              </a:rPr>
              <a:t>ควบคุมการ</a:t>
            </a:r>
            <a:r>
              <a:rPr lang="th-TH" sz="5400" b="1" dirty="0"/>
              <a:t>ดำเนินงานของโรงเรียน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th-TH" sz="4800" b="1" dirty="0">
                <a:cs typeface="+mj-cs"/>
              </a:rPr>
              <a:t>อาจใช้กลไกการควบคุมดำเนินงานตามแนวของ </a:t>
            </a:r>
            <a:r>
              <a:rPr lang="th-TH" sz="4800" b="1" dirty="0" err="1">
                <a:cs typeface="+mj-cs"/>
              </a:rPr>
              <a:t>สช</a:t>
            </a:r>
            <a:r>
              <a:rPr lang="th-TH" sz="4800" b="1" dirty="0">
                <a:cs typeface="+mj-cs"/>
              </a:rPr>
              <a:t>.หรือใช้รูปแบบอื่น ที่ทำให้ระบบการประกันของโรงเรียนขับเคลื่อนได้อย่างมีประสิทธิภาพได้ตามความเหมาะสม เช่น</a:t>
            </a:r>
          </a:p>
          <a:p>
            <a:pPr>
              <a:buFont typeface="Wingdings" pitchFamily="2" charset="2"/>
              <a:buChar char="Ø"/>
            </a:pPr>
            <a:r>
              <a:rPr lang="th-TH" sz="4800" b="1" dirty="0">
                <a:cs typeface="+mj-cs"/>
              </a:rPr>
              <a:t>  การดำเนินงาน 8 ขั้นตอน</a:t>
            </a:r>
          </a:p>
          <a:p>
            <a:pPr>
              <a:buFont typeface="Wingdings" pitchFamily="2" charset="2"/>
              <a:buChar char="Ø"/>
            </a:pPr>
            <a:r>
              <a:rPr lang="th-TH" sz="4800" b="1" dirty="0">
                <a:cs typeface="+mj-cs"/>
              </a:rPr>
              <a:t>  กรุงเทพฯ </a:t>
            </a:r>
            <a:r>
              <a:rPr lang="en-US" sz="4800" b="1" dirty="0">
                <a:cs typeface="+mj-cs"/>
              </a:rPr>
              <a:t>Model</a:t>
            </a:r>
          </a:p>
          <a:p>
            <a:pPr>
              <a:buFont typeface="Wingdings" pitchFamily="2" charset="2"/>
              <a:buChar char="Ø"/>
            </a:pPr>
            <a:r>
              <a:rPr lang="th-TH" sz="4800" b="1" dirty="0">
                <a:cs typeface="+mj-cs"/>
              </a:rPr>
              <a:t>  สงขลา </a:t>
            </a:r>
            <a:r>
              <a:rPr lang="en-US" sz="4800" b="1" dirty="0">
                <a:cs typeface="+mj-cs"/>
              </a:rPr>
              <a:t>Model</a:t>
            </a:r>
          </a:p>
          <a:p>
            <a:pPr lvl="0">
              <a:buFont typeface="Wingdings" pitchFamily="2" charset="2"/>
              <a:buChar char="Ø"/>
            </a:pPr>
            <a:r>
              <a:rPr lang="th-TH" sz="4800" b="1" dirty="0">
                <a:cs typeface="+mj-cs"/>
              </a:rPr>
              <a:t>  เชียงใหม่ </a:t>
            </a:r>
            <a:r>
              <a:rPr lang="en-US" sz="4800" b="1" dirty="0">
                <a:solidFill>
                  <a:prstClr val="black"/>
                </a:solidFill>
                <a:cs typeface="+mj-cs"/>
              </a:rPr>
              <a:t>Model</a:t>
            </a:r>
          </a:p>
          <a:p>
            <a:pPr marL="0" indent="0" algn="ctr">
              <a:buNone/>
            </a:pPr>
            <a:r>
              <a:rPr lang="th-TH" sz="5600" b="1" dirty="0">
                <a:cs typeface="+mj-cs"/>
              </a:rPr>
              <a:t>ฯลฯ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084581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34788" y="476672"/>
            <a:ext cx="7969660" cy="5688632"/>
          </a:xfrm>
          <a:solidFill>
            <a:srgbClr val="0000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82296" lvl="0" indent="0" algn="ctr">
              <a:spcBef>
                <a:spcPts val="0"/>
              </a:spcBef>
              <a:buNone/>
            </a:pPr>
            <a:endParaRPr lang="th-TH" sz="5400" b="1" dirty="0">
              <a:solidFill>
                <a:prstClr val="black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 marL="768096" lvl="0" indent="-685800" algn="ctr">
              <a:spcBef>
                <a:spcPts val="0"/>
              </a:spcBef>
              <a:buFont typeface="Wingdings" pitchFamily="2" charset="2"/>
              <a:buChar char="v"/>
            </a:pPr>
            <a:r>
              <a:rPr lang="th-TH" sz="8000" b="1" dirty="0">
                <a:solidFill>
                  <a:srgbClr val="FFFF00"/>
                </a:solidFill>
                <a:latin typeface="Angsana New" pitchFamily="18" charset="-34"/>
                <a:ea typeface="+mj-ea"/>
                <a:cs typeface="Angsana New" pitchFamily="18" charset="-34"/>
              </a:rPr>
              <a:t>5. การประกันคุณภาพการศึกษาแนวใหม่</a:t>
            </a:r>
            <a:endParaRPr lang="th-TH" sz="8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pic>
        <p:nvPicPr>
          <p:cNvPr id="5" name="Picture 4" descr="C:\Documents and Settings\MeGaByTe\Desktop\ภาพเคลื่อนไหวๆ\24b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32055">
            <a:off x="2778865" y="5434764"/>
            <a:ext cx="1123906" cy="1461078"/>
          </a:xfrm>
          <a:prstGeom prst="rect">
            <a:avLst/>
          </a:prstGeom>
          <a:noFill/>
        </p:spPr>
      </p:pic>
      <p:pic>
        <p:nvPicPr>
          <p:cNvPr id="6" name="Picture 4" descr="C:\Documents and Settings\MeGaByTe\Desktop\ภาพเคลื่อนไหวๆ\24b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35391">
            <a:off x="5238326" y="4923743"/>
            <a:ext cx="1272654" cy="1471970"/>
          </a:xfrm>
          <a:prstGeom prst="rect">
            <a:avLst/>
          </a:prstGeom>
          <a:noFill/>
        </p:spPr>
      </p:pic>
      <p:pic>
        <p:nvPicPr>
          <p:cNvPr id="7" name="Picture 4" descr="C:\Documents and Settings\MeGaByTe\Desktop\ภาพเคลื่อนไหวๆ\24b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81021">
            <a:off x="7685006" y="3378040"/>
            <a:ext cx="1648414" cy="2036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9342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980728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342900" indent="-342900">
              <a:spcBef>
                <a:spcPts val="0"/>
              </a:spcBef>
            </a:pPr>
            <a:r>
              <a:rPr lang="th-TH" b="1" dirty="0"/>
              <a:t/>
            </a:r>
            <a:br>
              <a:rPr lang="th-TH" b="1" dirty="0"/>
            </a:br>
            <a:r>
              <a:rPr lang="th-TH" b="1" dirty="0"/>
              <a:t>5.1 </a:t>
            </a:r>
            <a:r>
              <a:rPr lang="th-TH" sz="5300" b="1" dirty="0"/>
              <a:t>นโยบายการปฏิรูประบบประเมินและประกัน</a:t>
            </a:r>
            <a:r>
              <a:rPr lang="th-TH" b="1" dirty="0"/>
              <a:t/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24744"/>
            <a:ext cx="8311952" cy="5001419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1) </a:t>
            </a:r>
            <a:r>
              <a:rPr lang="th-TH" sz="54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สร้างระบบความรับผิดรับชอบเพื่อพัฒนาการศึกษาตามแนวคิดทักษะแห่งศตวรรษที่ 21 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โดยให้สถานศึกษามี</a:t>
            </a:r>
            <a:r>
              <a:rPr lang="th-TH" sz="54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</a:t>
            </a:r>
            <a:r>
              <a:rPr lang="th-TH" sz="5400" b="1" i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รับผิดรับชอบ</a:t>
            </a:r>
            <a:r>
              <a:rPr lang="th-TH" sz="54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ต่อผู้ปกครอง และผู้เรียนมากขึ้น</a:t>
            </a:r>
          </a:p>
          <a:p>
            <a:pPr marL="0" lvl="0" indent="0">
              <a:buNone/>
            </a:pP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2) ให้</a:t>
            </a:r>
            <a:r>
              <a:rPr lang="th-TH" sz="5400" b="1" dirty="0">
                <a:latin typeface="Angsana New" pitchFamily="18" charset="-34"/>
                <a:cs typeface="Angsana New" pitchFamily="18" charset="-34"/>
              </a:rPr>
              <a:t>สถานศึกษาเป็นหน่วยหลักใน</a:t>
            </a:r>
            <a:r>
              <a:rPr lang="th-TH" sz="54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การพัฒนาการศึกษา และมีอิสระในการบริหารจัดการทั้งในเรื่อง</a:t>
            </a:r>
            <a:r>
              <a:rPr lang="th-TH" sz="5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หลักสูตร การสอน และวิธีการวัดผล 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ฯลฯ</a:t>
            </a:r>
          </a:p>
          <a:p>
            <a:pPr marL="0" lvl="0" indent="0">
              <a:buNone/>
            </a:pPr>
            <a:endParaRPr lang="th-TH" sz="54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938739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01608" cy="1224136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2296" lvl="0">
              <a:spcBef>
                <a:spcPts val="0"/>
              </a:spcBef>
            </a:pPr>
            <a:r>
              <a:rPr lang="th-TH" sz="5400" b="1" dirty="0">
                <a:solidFill>
                  <a:prstClr val="black"/>
                </a:solidFill>
                <a:latin typeface="Angsana New" pitchFamily="18" charset="-34"/>
              </a:rPr>
              <a:t>5.2 แนวทางการประกันคุณภาพแนวใหม่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2296" lvl="0" indent="0" algn="ctr">
              <a:spcBef>
                <a:spcPts val="1200"/>
              </a:spcBef>
              <a:buNone/>
            </a:pPr>
            <a:r>
              <a:rPr lang="th-TH" sz="66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1) ปรับวิธีการประเมิน</a:t>
            </a:r>
          </a:p>
          <a:p>
            <a:pPr marL="82296" lvl="0" indent="0" algn="ctr">
              <a:spcBef>
                <a:spcPts val="0"/>
              </a:spcBef>
              <a:buNone/>
            </a:pPr>
            <a:r>
              <a:rPr lang="th-TH" sz="66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2) ประกาศมาตรฐานการศึกษา</a:t>
            </a:r>
          </a:p>
          <a:p>
            <a:pPr marL="82296" lvl="0" indent="0" algn="ctr">
              <a:spcBef>
                <a:spcPts val="0"/>
              </a:spcBef>
              <a:buNone/>
            </a:pPr>
            <a:r>
              <a:rPr lang="th-TH" sz="66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3) ปรับวิธีการประกันภายใน</a:t>
            </a:r>
          </a:p>
          <a:p>
            <a:pPr marL="0" lvl="0" indent="0">
              <a:buNone/>
            </a:pPr>
            <a:endParaRPr lang="th-TH" sz="54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399406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1196" y="136524"/>
            <a:ext cx="8301608" cy="844203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342900" indent="-342900">
              <a:spcBef>
                <a:spcPct val="20000"/>
              </a:spcBef>
            </a:pPr>
            <a:r>
              <a:rPr lang="th-TH" sz="5400" b="1" dirty="0">
                <a:ea typeface="Calibri"/>
              </a:rPr>
              <a:t>8. </a:t>
            </a:r>
            <a:br>
              <a:rPr lang="th-TH" sz="5400" b="1" dirty="0">
                <a:ea typeface="Calibri"/>
              </a:rPr>
            </a:br>
            <a:r>
              <a:rPr lang="th-TH" sz="5400" b="1" dirty="0">
                <a:solidFill>
                  <a:srgbClr val="FF0000"/>
                </a:solidFill>
                <a:ea typeface="Calibri"/>
              </a:rPr>
              <a:t>1. </a:t>
            </a:r>
            <a:r>
              <a:rPr lang="th-TH" sz="5400" b="1" dirty="0">
                <a:solidFill>
                  <a:srgbClr val="FF0000"/>
                </a:solidFill>
                <a:latin typeface="TH SarabunPSK"/>
              </a:rPr>
              <a:t>ปรับวิธีการประเมินโดยยึดหลักการ</a:t>
            </a:r>
            <a:r>
              <a:rPr lang="en-US" sz="5400" b="1" dirty="0">
                <a:solidFill>
                  <a:srgbClr val="FF0000"/>
                </a:solidFill>
                <a:latin typeface="TH SarabunPSK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TH SarabunPSK"/>
              </a:rPr>
            </a:br>
            <a:endParaRPr lang="en-US" sz="5400" b="1" dirty="0">
              <a:solidFill>
                <a:prstClr val="black"/>
              </a:solidFill>
              <a:latin typeface="Angsana New" pitchFamily="18" charset="-34"/>
              <a:ea typeface="+mn-ea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75622"/>
          </a:xfrm>
          <a:solidFill>
            <a:srgbClr val="CDF2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latin typeface="TH SarabunPSK"/>
                <a:cs typeface="+mj-cs"/>
              </a:rPr>
              <a:t>1) </a:t>
            </a:r>
            <a:r>
              <a:rPr lang="th-TH" sz="4400" b="1" u="sng" dirty="0">
                <a:solidFill>
                  <a:srgbClr val="0000FF"/>
                </a:solidFill>
                <a:latin typeface="TH SarabunPSK"/>
                <a:cs typeface="+mj-cs"/>
              </a:rPr>
              <a:t>ประเมินแบบองค์รวม </a:t>
            </a:r>
            <a:r>
              <a:rPr lang="th-TH" sz="4400" b="1" dirty="0">
                <a:latin typeface="TH SarabunPSK"/>
                <a:cs typeface="+mj-cs"/>
              </a:rPr>
              <a:t>(</a:t>
            </a:r>
            <a:r>
              <a:rPr lang="en-US" sz="4400" b="1" dirty="0">
                <a:latin typeface="TH SarabunPSK"/>
                <a:cs typeface="+mj-cs"/>
              </a:rPr>
              <a:t>holistic assessment) </a:t>
            </a:r>
            <a:endParaRPr lang="en-US" sz="4400" b="1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400" b="1" dirty="0">
                <a:latin typeface="TH SarabunPSK"/>
                <a:cs typeface="+mj-cs"/>
              </a:rPr>
              <a:t>2</a:t>
            </a:r>
            <a:r>
              <a:rPr lang="th-TH" sz="4400" b="1" dirty="0">
                <a:latin typeface="TH SarabunPSK"/>
                <a:cs typeface="+mj-cs"/>
              </a:rPr>
              <a:t>) </a:t>
            </a:r>
            <a:r>
              <a:rPr lang="th-TH" sz="4400" b="1" u="sng" dirty="0">
                <a:solidFill>
                  <a:srgbClr val="0000FF"/>
                </a:solidFill>
                <a:latin typeface="TH SarabunPSK"/>
                <a:cs typeface="+mj-cs"/>
              </a:rPr>
              <a:t>ประเมินและตัดสินผล</a:t>
            </a:r>
            <a:r>
              <a:rPr lang="th-TH" sz="4400" b="1" dirty="0">
                <a:latin typeface="TH SarabunPSK"/>
                <a:cs typeface="+mj-cs"/>
              </a:rPr>
              <a:t>โดยอาศัยความเชี่ยวชาญ (</a:t>
            </a:r>
            <a:r>
              <a:rPr lang="en-US" sz="4400" b="1" dirty="0">
                <a:latin typeface="TH SarabunPSK"/>
                <a:cs typeface="+mj-cs"/>
              </a:rPr>
              <a:t>expert judgment) </a:t>
            </a:r>
            <a:endParaRPr lang="th-TH" sz="4400" b="1" dirty="0">
              <a:latin typeface="TH SarabunPSK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400" b="1" dirty="0">
                <a:latin typeface="TH SarabunPSK"/>
                <a:cs typeface="+mj-cs"/>
              </a:rPr>
              <a:t>3</a:t>
            </a:r>
            <a:r>
              <a:rPr lang="th-TH" sz="4400" b="1" dirty="0">
                <a:latin typeface="TH SarabunPSK"/>
                <a:cs typeface="+mj-cs"/>
              </a:rPr>
              <a:t>) </a:t>
            </a:r>
            <a:r>
              <a:rPr lang="th-TH" sz="4400" b="1" u="sng" dirty="0">
                <a:solidFill>
                  <a:srgbClr val="0000FF"/>
                </a:solidFill>
                <a:latin typeface="TH SarabunPSK"/>
                <a:cs typeface="+mj-cs"/>
              </a:rPr>
              <a:t>ประเมินจากหลักฐานเชิงประจักษ์ </a:t>
            </a:r>
            <a:r>
              <a:rPr lang="th-TH" sz="4400" b="1" dirty="0">
                <a:latin typeface="TH SarabunPSK"/>
                <a:cs typeface="+mj-cs"/>
              </a:rPr>
              <a:t>(</a:t>
            </a:r>
            <a:r>
              <a:rPr lang="en-US" sz="4400" b="1" dirty="0">
                <a:latin typeface="TH SarabunPSK"/>
                <a:cs typeface="+mj-cs"/>
              </a:rPr>
              <a:t>evidence based assessment ) </a:t>
            </a:r>
            <a:endParaRPr lang="en-US" sz="4400" b="1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400" b="1" dirty="0">
                <a:latin typeface="TH SarabunPSK"/>
                <a:ea typeface="Calibri"/>
                <a:cs typeface="+mj-cs"/>
              </a:rPr>
              <a:t>4</a:t>
            </a:r>
            <a:r>
              <a:rPr lang="th-TH" sz="4400" b="1" dirty="0">
                <a:latin typeface="TH SarabunPSK"/>
                <a:ea typeface="Calibri"/>
                <a:cs typeface="+mj-cs"/>
              </a:rPr>
              <a:t>)</a:t>
            </a:r>
            <a:r>
              <a:rPr lang="en-US" sz="4400" b="1" dirty="0">
                <a:latin typeface="TH SarabunPSK"/>
                <a:ea typeface="Calibri"/>
                <a:cs typeface="+mj-cs"/>
              </a:rPr>
              <a:t> </a:t>
            </a:r>
            <a:r>
              <a:rPr lang="th-TH" sz="4400" b="1" u="sng" dirty="0">
                <a:solidFill>
                  <a:srgbClr val="0000FF"/>
                </a:solidFill>
                <a:latin typeface="TH SarabunPSK"/>
                <a:ea typeface="Calibri"/>
                <a:cs typeface="+mj-cs"/>
              </a:rPr>
              <a:t>ตรวจทานผลการประเมิน</a:t>
            </a:r>
            <a:r>
              <a:rPr lang="th-TH" sz="4400" b="1" dirty="0">
                <a:latin typeface="TH SarabunPSK"/>
                <a:ea typeface="Calibri"/>
                <a:cs typeface="+mj-cs"/>
              </a:rPr>
              <a:t>โดยคณะกรรมการประเมินในระดับเดียวกัน (</a:t>
            </a:r>
            <a:r>
              <a:rPr lang="en-US" sz="4400" b="1" dirty="0">
                <a:latin typeface="TH SarabunPSK"/>
                <a:ea typeface="Calibri"/>
                <a:cs typeface="+mj-cs"/>
              </a:rPr>
              <a:t>peer review)</a:t>
            </a:r>
            <a:endParaRPr lang="th-TH" sz="4400" b="1" dirty="0">
              <a:solidFill>
                <a:srgbClr val="000000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039662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1340768"/>
          </a:xfrm>
          <a:solidFill>
            <a:srgbClr val="0000FF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0"/>
              </a:spcBef>
            </a:pP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  <a:t/>
            </a:r>
            <a:br>
              <a:rPr lang="th-TH" sz="54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</a:br>
            <a:r>
              <a:rPr lang="th-TH" sz="73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  <a:t>1) การประเมินแบบองค์รวม 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  <a:t/>
            </a:r>
            <a:br>
              <a:rPr lang="th-TH" sz="54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</a:br>
            <a:endParaRPr lang="en-US" sz="5400" b="1" dirty="0">
              <a:solidFill>
                <a:srgbClr val="FFFF00"/>
              </a:solidFill>
              <a:latin typeface="Angsana New" pitchFamily="18" charset="-34"/>
              <a:ea typeface="+mn-ea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29411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ea typeface="Calibri"/>
                <a:cs typeface="+mj-cs"/>
              </a:rPr>
              <a:t>    เป็นวิธีการให้คะแนนสิ่งที่จะประเมิน (ผลงาน กิจกรรม กระบวนการ องค์กร/สถานศึกษา) ซึ่งมีความสัมพันธ์กันอยู่ภายในโดยพิจารณาจากภาพรวมตามเกณฑ์หรือมาตรฐานที่กำหนดและมีการอธิบายระดับคุณภาพไว้ชัดเจน ด้วยวิธีการประเมินหลายๆ วิธี</a:t>
            </a:r>
            <a:endParaRPr lang="th-TH" sz="5400" b="1" dirty="0">
              <a:solidFill>
                <a:srgbClr val="000000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346143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1052736"/>
          </a:xfrm>
          <a:solidFill>
            <a:srgbClr val="0000FF"/>
          </a:solidFill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0"/>
              </a:spcBef>
            </a:pPr>
            <a:r>
              <a:rPr lang="th-TH" sz="67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  <a:t/>
            </a:r>
            <a:br>
              <a:rPr lang="th-TH" sz="67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</a:br>
            <a:r>
              <a:rPr lang="th-TH" sz="67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  <a:t>การประเมินแบบองค์รวม</a:t>
            </a:r>
            <a:r>
              <a:rPr lang="th-TH" sz="54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  <a:t/>
            </a:r>
            <a:br>
              <a:rPr lang="th-TH" sz="54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</a:br>
            <a:endParaRPr lang="en-US" sz="5400" b="1" dirty="0">
              <a:solidFill>
                <a:srgbClr val="FFFF00"/>
              </a:solidFill>
              <a:latin typeface="Angsana New" pitchFamily="18" charset="-34"/>
              <a:ea typeface="+mn-ea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17443"/>
          </a:xfrm>
          <a:solidFill>
            <a:srgbClr val="FFE5FA"/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th-TH" sz="5400" b="1" dirty="0">
                <a:ea typeface="Calibri"/>
                <a:cs typeface="+mj-cs"/>
              </a:rPr>
              <a:t>เป็นการประเมินตามบริบทของสถานศึกษาที่แท้จริงโดยให้ความสำคัญกับ</a:t>
            </a:r>
            <a:r>
              <a:rPr lang="th-TH" sz="5400" b="1" u="sng" dirty="0">
                <a:solidFill>
                  <a:srgbClr val="FF0000"/>
                </a:solidFill>
                <a:ea typeface="Calibri"/>
                <a:cs typeface="+mj-cs"/>
              </a:rPr>
              <a:t>ข้อมูลเชิงคุณภาพผนวกกับเชิงปริมาณ</a:t>
            </a:r>
            <a:r>
              <a:rPr lang="th-TH" sz="5400" b="1" dirty="0">
                <a:ea typeface="Calibri"/>
                <a:cs typeface="+mj-cs"/>
              </a:rPr>
              <a:t>ควบคู่กันไป</a:t>
            </a:r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th-TH" sz="5400" b="1" dirty="0">
                <a:ea typeface="Calibri"/>
                <a:cs typeface="+mj-cs"/>
              </a:rPr>
              <a:t>การตัดสินคุณภาพของสถานศึกษาให้ใช้เกณฑ์การให้</a:t>
            </a:r>
            <a:r>
              <a:rPr lang="th-TH" sz="5400" b="1" u="sng" dirty="0">
                <a:solidFill>
                  <a:srgbClr val="0000FF"/>
                </a:solidFill>
                <a:ea typeface="Calibri"/>
                <a:cs typeface="+mj-cs"/>
              </a:rPr>
              <a:t>คะแนนผลงาน</a:t>
            </a:r>
            <a:r>
              <a:rPr lang="th-TH" sz="5400" b="1" u="sng" dirty="0">
                <a:ea typeface="Calibri"/>
                <a:cs typeface="+mj-cs"/>
              </a:rPr>
              <a:t>หรือ</a:t>
            </a:r>
            <a:r>
              <a:rPr lang="th-TH" sz="5400" b="1" u="sng" dirty="0">
                <a:solidFill>
                  <a:srgbClr val="0000FF"/>
                </a:solidFill>
                <a:ea typeface="Calibri"/>
                <a:cs typeface="+mj-cs"/>
              </a:rPr>
              <a:t>กระบวนการที่</a:t>
            </a:r>
            <a:r>
              <a:rPr lang="th-TH" sz="5400" b="1" i="1" u="sng" dirty="0">
                <a:solidFill>
                  <a:srgbClr val="FF0000"/>
                </a:solidFill>
                <a:ea typeface="Calibri"/>
                <a:cs typeface="+mj-cs"/>
              </a:rPr>
              <a:t>ไม่แยกส่วน </a:t>
            </a:r>
            <a:r>
              <a:rPr lang="th-TH" sz="5400" b="1" dirty="0">
                <a:ea typeface="Calibri"/>
                <a:cs typeface="+mj-cs"/>
              </a:rPr>
              <a:t>หรือ</a:t>
            </a:r>
            <a:r>
              <a:rPr lang="th-TH" sz="5400" b="1" i="1" u="sng" dirty="0">
                <a:solidFill>
                  <a:srgbClr val="FF0000"/>
                </a:solidFill>
                <a:ea typeface="Calibri"/>
                <a:cs typeface="+mj-cs"/>
              </a:rPr>
              <a:t>ไม่แยกองค์ประกอบ</a:t>
            </a:r>
            <a:r>
              <a:rPr lang="th-TH" sz="5400" b="1" dirty="0">
                <a:ea typeface="Calibri"/>
                <a:cs typeface="+mj-cs"/>
              </a:rPr>
              <a:t>ในการกำหนดคะแนนประเมิน แต่เป็นการ</a:t>
            </a:r>
            <a:r>
              <a:rPr lang="th-TH" sz="5400" b="1" i="1" u="sng" dirty="0">
                <a:solidFill>
                  <a:srgbClr val="0000FF"/>
                </a:solidFill>
                <a:ea typeface="Calibri"/>
                <a:cs typeface="+mj-cs"/>
              </a:rPr>
              <a:t>ประเมินในภาพรวมของผลการดำเนินงานหรือกระบวนการดำเนินงาน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ea typeface="Calibri"/>
                <a:cs typeface="+mj-cs"/>
              </a:rPr>
              <a:t>   </a:t>
            </a:r>
            <a:endParaRPr lang="th-TH" sz="5400" b="1" dirty="0">
              <a:solidFill>
                <a:srgbClr val="000000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072176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  <a:solidFill>
            <a:srgbClr val="0000FF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th-TH" sz="5400" b="1" dirty="0">
                <a:solidFill>
                  <a:srgbClr val="FFFF00"/>
                </a:solidFill>
                <a:latin typeface="TH SarabunPSK"/>
                <a:ea typeface="Calibri"/>
              </a:rPr>
              <a:t>2) ประเมินและตัดสินผลการประเมิน</a:t>
            </a:r>
            <a:br>
              <a:rPr lang="th-TH" sz="5400" b="1" dirty="0">
                <a:solidFill>
                  <a:srgbClr val="FFFF00"/>
                </a:solidFill>
                <a:latin typeface="TH SarabunPSK"/>
                <a:ea typeface="Calibri"/>
              </a:rPr>
            </a:br>
            <a:r>
              <a:rPr lang="th-TH" sz="5400" b="1" dirty="0">
                <a:solidFill>
                  <a:srgbClr val="FFFF00"/>
                </a:solidFill>
                <a:latin typeface="TH SarabunPSK"/>
                <a:ea typeface="Calibri"/>
              </a:rPr>
              <a:t>โดยอาศัยความเชี่ยวชาญ</a:t>
            </a:r>
            <a:endParaRPr lang="th-TH" sz="5400" b="1" dirty="0">
              <a:solidFill>
                <a:srgbClr val="FFFF00"/>
              </a:solidFill>
              <a:ea typeface="+mn-ea"/>
              <a:cs typeface="Cordia New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th-TH" sz="6000" b="1" dirty="0">
                <a:solidFill>
                  <a:prstClr val="black"/>
                </a:solidFill>
                <a:latin typeface="TH SarabunPSK"/>
                <a:ea typeface="Calibri"/>
                <a:cs typeface="Angsana New"/>
              </a:rPr>
              <a:t> เป็น</a:t>
            </a:r>
            <a:r>
              <a:rPr lang="th-TH" sz="6000" b="1" i="1" u="sng" dirty="0">
                <a:solidFill>
                  <a:srgbClr val="FF0000"/>
                </a:solidFill>
                <a:latin typeface="TH SarabunPSK"/>
                <a:ea typeface="Calibri"/>
                <a:cs typeface="Angsana New"/>
              </a:rPr>
              <a:t>การประเมินและตัดสินผล</a:t>
            </a:r>
            <a:r>
              <a:rPr lang="th-TH" sz="6000" b="1" dirty="0">
                <a:solidFill>
                  <a:prstClr val="black"/>
                </a:solidFill>
                <a:latin typeface="TH SarabunPSK"/>
                <a:ea typeface="Calibri"/>
                <a:cs typeface="Angsana New"/>
              </a:rPr>
              <a:t>โดยอาศัยผู้ประเมินที่มีความเชี่ยวชาญ แล้วนำผลที่ได้มาเทียบกับเกณฑ์คุณภาพที่กำหนดไว้ </a:t>
            </a: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endParaRPr lang="th-TH" sz="4000" b="1" dirty="0">
              <a:solidFill>
                <a:prstClr val="black"/>
              </a:solidFill>
              <a:latin typeface="TH SarabunPSK"/>
              <a:ea typeface="Calibri"/>
              <a:cs typeface="Angsana New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4400" b="1" dirty="0">
              <a:solidFill>
                <a:prstClr val="black"/>
              </a:solidFill>
              <a:latin typeface="TH SarabunPSK" pitchFamily="34" charset="-34"/>
              <a:cs typeface="Angsana New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endParaRPr lang="en-US" sz="4800" b="1" dirty="0">
              <a:solidFill>
                <a:prstClr val="black"/>
              </a:solidFill>
              <a:ea typeface="Calibri"/>
            </a:endParaRPr>
          </a:p>
          <a:p>
            <a:pPr lvl="0">
              <a:buFont typeface="Wingdings" pitchFamily="2" charset="2"/>
              <a:buChar char="Ø"/>
            </a:pPr>
            <a:endParaRPr lang="en-US" sz="4400" b="1" dirty="0">
              <a:solidFill>
                <a:prstClr val="black"/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777157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  <a:solidFill>
            <a:srgbClr val="0000FF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th-TH" sz="5400" b="1" dirty="0">
                <a:solidFill>
                  <a:srgbClr val="FFFF00"/>
                </a:solidFill>
                <a:latin typeface="TH SarabunPSK"/>
                <a:ea typeface="Calibri"/>
              </a:rPr>
              <a:t>2) ประเมินและตัดสินผลการประเมิน</a:t>
            </a:r>
            <a:br>
              <a:rPr lang="th-TH" sz="5400" b="1" dirty="0">
                <a:solidFill>
                  <a:srgbClr val="FFFF00"/>
                </a:solidFill>
                <a:latin typeface="TH SarabunPSK"/>
                <a:ea typeface="Calibri"/>
              </a:rPr>
            </a:br>
            <a:r>
              <a:rPr lang="th-TH" sz="5400" b="1" dirty="0">
                <a:solidFill>
                  <a:srgbClr val="FFFF00"/>
                </a:solidFill>
                <a:latin typeface="TH SarabunPSK"/>
                <a:ea typeface="Calibri"/>
              </a:rPr>
              <a:t>โดยอาศัยความเชี่ยวชาญ</a:t>
            </a:r>
            <a:endParaRPr lang="th-TH" sz="5400" b="1" dirty="0">
              <a:solidFill>
                <a:srgbClr val="FFFF00"/>
              </a:solidFill>
              <a:ea typeface="+mn-ea"/>
              <a:cs typeface="Cordia New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6000" b="1" i="1" u="sng" dirty="0">
                <a:solidFill>
                  <a:srgbClr val="FF0000"/>
                </a:solidFill>
                <a:cs typeface="Angsana New"/>
              </a:rPr>
              <a:t>ผู้ประเมินที่มีความเชี่ยวชาญ</a:t>
            </a:r>
            <a:r>
              <a:rPr lang="th-TH" sz="6000" b="1" i="1" u="sng" dirty="0">
                <a:solidFill>
                  <a:srgbClr val="0000FF"/>
                </a:solidFill>
                <a:cs typeface="Angsana New"/>
              </a:rPr>
              <a:t>ต้อง</a:t>
            </a:r>
            <a:r>
              <a:rPr lang="th-TH" sz="6000" b="1" dirty="0">
                <a:solidFill>
                  <a:prstClr val="black"/>
                </a:solidFill>
                <a:cs typeface="Angsana New"/>
              </a:rPr>
              <a:t>สามารถชี้ร่องรอยที่สะท้อนศักยภาพของสิ่งที่จะประเมินเฉพาะที่จำเป็น </a:t>
            </a:r>
            <a:r>
              <a:rPr lang="th-TH" sz="6000" b="1" dirty="0">
                <a:solidFill>
                  <a:prstClr val="black"/>
                </a:solidFill>
                <a:latin typeface="TH SarabunPSK" pitchFamily="34" charset="-34"/>
                <a:cs typeface="Angsana New"/>
              </a:rPr>
              <a:t>และสามารถตรวจสอบผลการประเมินได้ตามสภาพบริบทของสถานศึกษา</a:t>
            </a:r>
            <a:endParaRPr lang="th-TH" sz="6000" b="1" dirty="0">
              <a:solidFill>
                <a:srgbClr val="FF0000"/>
              </a:solidFill>
              <a:latin typeface="TH SarabunPSK" pitchFamily="34" charset="-34"/>
              <a:cs typeface="Angsana New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endParaRPr lang="th-TH" sz="4000" b="1" dirty="0">
              <a:solidFill>
                <a:prstClr val="black"/>
              </a:solidFill>
              <a:latin typeface="TH SarabunPSK"/>
              <a:ea typeface="Calibri"/>
              <a:cs typeface="Angsana New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4400" b="1" dirty="0">
              <a:solidFill>
                <a:prstClr val="black"/>
              </a:solidFill>
              <a:latin typeface="TH SarabunPSK" pitchFamily="34" charset="-34"/>
              <a:cs typeface="Angsana New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endParaRPr lang="en-US" sz="4800" b="1" dirty="0">
              <a:solidFill>
                <a:prstClr val="black"/>
              </a:solidFill>
              <a:ea typeface="Calibri"/>
            </a:endParaRPr>
          </a:p>
          <a:p>
            <a:pPr lvl="0">
              <a:buFont typeface="Wingdings" pitchFamily="2" charset="2"/>
              <a:buChar char="Ø"/>
            </a:pPr>
            <a:endParaRPr lang="en-US" sz="4400" b="1" dirty="0">
              <a:solidFill>
                <a:prstClr val="black"/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15019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/>
              <a:t/>
            </a:r>
            <a:br>
              <a:rPr lang="th-TH" b="1" dirty="0"/>
            </a:br>
            <a:r>
              <a:rPr lang="th-TH" sz="6000" b="1" dirty="0"/>
              <a:t>สาระสำคัญของหมวด 6 (มาตรา 47-51)</a:t>
            </a:r>
            <a:r>
              <a:rPr lang="th-TH" b="1" dirty="0"/>
              <a:t/>
            </a:r>
            <a:br>
              <a:rPr lang="th-TH" b="1" dirty="0"/>
            </a:b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743" y="1258077"/>
            <a:ext cx="8229600" cy="4911741"/>
          </a:xfrm>
          <a:solidFill>
            <a:srgbClr val="CDF2FF"/>
          </a:solidFill>
          <a:ln w="28575"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10000" b="1" dirty="0">
                <a:cs typeface="+mj-cs"/>
              </a:rPr>
              <a:t>มาตรา 47 </a:t>
            </a:r>
            <a:r>
              <a:rPr lang="th-TH" sz="10000" b="1" dirty="0">
                <a:solidFill>
                  <a:srgbClr val="FF0000"/>
                </a:solidFill>
                <a:cs typeface="+mj-cs"/>
              </a:rPr>
              <a:t>การประกันประกอบด้วยประกันภายในและ 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10000" b="1" dirty="0">
                <a:cs typeface="+mj-cs"/>
              </a:rPr>
              <a:t>                </a:t>
            </a:r>
            <a:r>
              <a:rPr lang="th-TH" sz="10000" b="1" dirty="0">
                <a:solidFill>
                  <a:srgbClr val="FF0000"/>
                </a:solidFill>
                <a:cs typeface="+mj-cs"/>
              </a:rPr>
              <a:t>ภายนอก</a:t>
            </a:r>
            <a:r>
              <a:rPr lang="th-TH" sz="10000" b="1" dirty="0">
                <a:cs typeface="+mj-cs"/>
              </a:rPr>
              <a:t> การดำเนินงานให้เป็นไปตามที่กระทรวง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10000" b="1" dirty="0">
                <a:cs typeface="+mj-cs"/>
              </a:rPr>
              <a:t>                กำหนด (กฎกระทรวง)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10000" b="1" dirty="0">
                <a:cs typeface="+mj-cs"/>
              </a:rPr>
              <a:t>มาตรา 48 จัดให้มีระบบการประกันภายใน และให้ถือว่าเป็น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10000" b="1" dirty="0">
                <a:cs typeface="+mj-cs"/>
              </a:rPr>
              <a:t>                ส่วนหนึ่งของกระบวนการบริหารที่ต้อง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10000" b="1" dirty="0">
                <a:cs typeface="+mj-cs"/>
              </a:rPr>
              <a:t>                ดำเนินการ</a:t>
            </a:r>
            <a:r>
              <a:rPr lang="th-TH" sz="10000" b="1" dirty="0">
                <a:solidFill>
                  <a:srgbClr val="FF0000"/>
                </a:solidFill>
                <a:cs typeface="+mj-cs"/>
              </a:rPr>
              <a:t>อย่างต่อเนื่อง และให้จัดทำรายงาน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10000" b="1" dirty="0">
                <a:solidFill>
                  <a:srgbClr val="FF0000"/>
                </a:solidFill>
                <a:cs typeface="+mj-cs"/>
              </a:rPr>
              <a:t>                ประจำปี</a:t>
            </a:r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endParaRPr lang="th-TH" b="1" dirty="0"/>
          </a:p>
          <a:p>
            <a:pPr marL="0" indent="0">
              <a:spcBef>
                <a:spcPts val="0"/>
              </a:spcBef>
              <a:buNone/>
              <a:defRPr/>
            </a:pPr>
            <a:endParaRPr lang="th-TH" b="1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69626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23142"/>
            <a:ext cx="8640960" cy="943423"/>
          </a:xfrm>
          <a:solidFill>
            <a:srgbClr val="0000FF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lvl="0">
              <a:spcAft>
                <a:spcPts val="0"/>
              </a:spcAft>
            </a:pPr>
            <a:r>
              <a:rPr lang="th-TH" sz="5400" b="1" dirty="0">
                <a:solidFill>
                  <a:srgbClr val="FFFF00"/>
                </a:solidFill>
                <a:latin typeface="Angsana New"/>
                <a:ea typeface="Times New Roman"/>
              </a:rPr>
              <a:t/>
            </a:r>
            <a:br>
              <a:rPr lang="th-TH" sz="5400" b="1" dirty="0">
                <a:solidFill>
                  <a:srgbClr val="FFFF00"/>
                </a:solidFill>
                <a:latin typeface="Angsana New"/>
                <a:ea typeface="Times New Roman"/>
              </a:rPr>
            </a:br>
            <a:r>
              <a:rPr lang="th-TH" sz="6000" b="1" dirty="0">
                <a:solidFill>
                  <a:srgbClr val="FFFF00"/>
                </a:solidFill>
                <a:latin typeface="Angsana New"/>
                <a:ea typeface="Times New Roman"/>
              </a:rPr>
              <a:t>3) ประเมินจากหลักฐานเชิงประจักษ์</a:t>
            </a:r>
            <a:r>
              <a:rPr lang="th-TH" sz="5400" b="1" dirty="0">
                <a:solidFill>
                  <a:srgbClr val="FFFF00"/>
                </a:solidFill>
                <a:latin typeface="Angsana New"/>
                <a:ea typeface="Times New Roman"/>
              </a:rPr>
              <a:t/>
            </a:r>
            <a:br>
              <a:rPr lang="th-TH" sz="5400" b="1" dirty="0">
                <a:solidFill>
                  <a:srgbClr val="FFFF00"/>
                </a:solidFill>
                <a:latin typeface="Angsana New"/>
                <a:ea typeface="Times New Roman"/>
              </a:rPr>
            </a:br>
            <a:r>
              <a:rPr lang="th-TH" sz="5400" b="1" dirty="0">
                <a:solidFill>
                  <a:srgbClr val="FFFF00"/>
                </a:solidFill>
                <a:latin typeface="Angsana New"/>
                <a:ea typeface="Times New Roman"/>
              </a:rPr>
              <a:t> </a:t>
            </a:r>
            <a:endParaRPr lang="en-US" sz="4800" b="1" dirty="0">
              <a:solidFill>
                <a:srgbClr val="FFFF00"/>
              </a:solidFill>
              <a:effectLst/>
              <a:latin typeface="Angsana New"/>
              <a:ea typeface="Times New Roman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073427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th-TH" sz="5400" b="1" dirty="0">
                <a:solidFill>
                  <a:prstClr val="black"/>
                </a:solidFill>
                <a:latin typeface="TH SarabunPSK" pitchFamily="34" charset="-34"/>
                <a:ea typeface="Calibri"/>
                <a:cs typeface="+mj-cs"/>
              </a:rPr>
              <a:t>1.  เป็นได้ทั้งงานเอกสาร และไม่ใช่เอกสาร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5400" b="1" dirty="0">
                <a:solidFill>
                  <a:prstClr val="black"/>
                </a:solidFill>
                <a:latin typeface="TH SarabunPSK" pitchFamily="34" charset="-34"/>
                <a:ea typeface="Calibri"/>
                <a:cs typeface="+mj-cs"/>
              </a:rPr>
              <a:t>2.  การเก็บร่องรอยหลักฐานโดยใช้หลายๆ วิธี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5400" b="1" dirty="0">
                <a:solidFill>
                  <a:prstClr val="black"/>
                </a:solidFill>
                <a:latin typeface="TH SarabunPSK" pitchFamily="34" charset="-34"/>
                <a:ea typeface="Calibri"/>
                <a:cs typeface="+mj-cs"/>
              </a:rPr>
              <a:t>3.  เก็บและใช้ร่องรอยหลักฐานหลายเหตุการณ์จะทำให้การประเมินเชื่อถือได้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343911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23142"/>
            <a:ext cx="8640960" cy="943423"/>
          </a:xfrm>
          <a:solidFill>
            <a:srgbClr val="0000FF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lvl="0">
              <a:spcAft>
                <a:spcPts val="0"/>
              </a:spcAft>
            </a:pPr>
            <a:r>
              <a:rPr lang="th-TH" sz="5400" b="1" dirty="0">
                <a:solidFill>
                  <a:srgbClr val="FFFF00"/>
                </a:solidFill>
                <a:latin typeface="Angsana New"/>
                <a:ea typeface="Times New Roman"/>
              </a:rPr>
              <a:t/>
            </a:r>
            <a:br>
              <a:rPr lang="th-TH" sz="5400" b="1" dirty="0">
                <a:solidFill>
                  <a:srgbClr val="FFFF00"/>
                </a:solidFill>
                <a:latin typeface="Angsana New"/>
                <a:ea typeface="Times New Roman"/>
              </a:rPr>
            </a:br>
            <a:r>
              <a:rPr lang="th-TH" sz="6000" b="1" dirty="0">
                <a:solidFill>
                  <a:srgbClr val="FFFF00"/>
                </a:solidFill>
                <a:latin typeface="Angsana New"/>
                <a:ea typeface="Times New Roman"/>
              </a:rPr>
              <a:t>3) ประเมินจากหลักฐานเชิงประจักษ์</a:t>
            </a:r>
            <a:r>
              <a:rPr lang="th-TH" sz="5400" b="1" dirty="0">
                <a:solidFill>
                  <a:srgbClr val="FFFF00"/>
                </a:solidFill>
                <a:latin typeface="Angsana New"/>
                <a:ea typeface="Times New Roman"/>
              </a:rPr>
              <a:t/>
            </a:r>
            <a:br>
              <a:rPr lang="th-TH" sz="5400" b="1" dirty="0">
                <a:solidFill>
                  <a:srgbClr val="FFFF00"/>
                </a:solidFill>
                <a:latin typeface="Angsana New"/>
                <a:ea typeface="Times New Roman"/>
              </a:rPr>
            </a:br>
            <a:r>
              <a:rPr lang="th-TH" sz="5400" b="1" dirty="0">
                <a:solidFill>
                  <a:srgbClr val="FFFF00"/>
                </a:solidFill>
                <a:latin typeface="Angsana New"/>
                <a:ea typeface="Times New Roman"/>
              </a:rPr>
              <a:t> </a:t>
            </a:r>
            <a:endParaRPr lang="en-US" sz="4800" b="1" dirty="0">
              <a:solidFill>
                <a:srgbClr val="FFFF00"/>
              </a:solidFill>
              <a:effectLst/>
              <a:latin typeface="Angsana New"/>
              <a:ea typeface="Times New Roman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073427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7200" b="1" dirty="0">
                <a:solidFill>
                  <a:srgbClr val="0000FF"/>
                </a:solidFill>
                <a:latin typeface="TH SarabunPSK" pitchFamily="34" charset="-34"/>
                <a:ea typeface="Calibri"/>
                <a:cs typeface="+mj-cs"/>
              </a:rPr>
              <a:t>ดังนั้น : การประเมินบนพื้นฐานของร่องรอยหลักฐาน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7200" b="1" dirty="0">
                <a:solidFill>
                  <a:srgbClr val="0000FF"/>
                </a:solidFill>
                <a:latin typeface="TH SarabunPSK" pitchFamily="34" charset="-34"/>
                <a:ea typeface="Calibri"/>
                <a:cs typeface="+mj-cs"/>
              </a:rPr>
              <a:t>   ต้องเป็นหลักฐานเชิงประจักษ์ </a:t>
            </a:r>
            <a:endParaRPr lang="en-US" sz="7200" b="1" dirty="0">
              <a:solidFill>
                <a:srgbClr val="0000FF"/>
              </a:solidFill>
              <a:latin typeface="TH SarabunPSK" pitchFamily="34" charset="-34"/>
              <a:ea typeface="Calibri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143442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3142"/>
            <a:ext cx="8301608" cy="1029594"/>
          </a:xfrm>
          <a:solidFill>
            <a:srgbClr val="0000FF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4800" b="1" dirty="0">
                <a:solidFill>
                  <a:srgbClr val="FFFF00"/>
                </a:solidFill>
                <a:latin typeface="Angsana New" pitchFamily="18" charset="-34"/>
                <a:ea typeface="+mn-ea"/>
                <a:cs typeface="Angsana New" pitchFamily="18" charset="-34"/>
              </a:rPr>
              <a:t>หลักฐานเชิงประจักษ์ </a:t>
            </a:r>
            <a:r>
              <a:rPr lang="th-TH" sz="4800" b="1" dirty="0">
                <a:solidFill>
                  <a:srgbClr val="FFFF00"/>
                </a:solidFill>
                <a:latin typeface="Angsana New"/>
                <a:ea typeface="Times New Roman"/>
              </a:rPr>
              <a:t>(</a:t>
            </a:r>
            <a:r>
              <a:rPr lang="en-US" sz="4800" b="1" dirty="0">
                <a:solidFill>
                  <a:srgbClr val="FFFF00"/>
                </a:solidFill>
                <a:latin typeface="Angsana New"/>
                <a:ea typeface="Times New Roman"/>
              </a:rPr>
              <a:t>E</a:t>
            </a:r>
            <a:r>
              <a:rPr lang="en-US" sz="4800" b="1" dirty="0">
                <a:solidFill>
                  <a:srgbClr val="FFFF00"/>
                </a:solidFill>
                <a:latin typeface="TH SarabunPSK"/>
                <a:ea typeface="Times New Roman"/>
              </a:rPr>
              <a:t>vidence Based)</a:t>
            </a:r>
            <a:endParaRPr lang="en-US" sz="4800" dirty="0">
              <a:solidFill>
                <a:srgbClr val="FFFF00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89451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5400" b="1" u="sng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ข้อเท็จจริงที่สังเกตหรือพิสูจน์ได้ </a:t>
            </a:r>
            <a:r>
              <a:rPr lang="th-TH" sz="5400" b="1" dirty="0">
                <a:latin typeface="Angsana New" pitchFamily="18" charset="-34"/>
                <a:cs typeface="+mj-cs"/>
              </a:rPr>
              <a:t>โดยมีข้อมูลหรือหลักฐานประกอบการยืนยัน ได้มาด้วยวิธีการต่างๆ เช่น</a:t>
            </a:r>
            <a:r>
              <a:rPr lang="th-TH" sz="54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 </a:t>
            </a:r>
            <a:r>
              <a:rPr lang="th-TH" sz="5400" b="1" i="1" u="sng" dirty="0">
                <a:solidFill>
                  <a:srgbClr val="FF0000"/>
                </a:solidFill>
                <a:latin typeface="Angsana New" pitchFamily="18" charset="-34"/>
                <a:cs typeface="+mj-cs"/>
              </a:rPr>
              <a:t>การสังเกต การสัมภาษณ์ การตรวจสอบเอกสารหลักฐาน หรือใช้หลายๆ วิธีประกอบ</a:t>
            </a:r>
            <a:endParaRPr lang="th-TH" sz="5400" b="1" u="sng" dirty="0">
              <a:solidFill>
                <a:srgbClr val="0000FF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694517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3142"/>
            <a:ext cx="8301608" cy="1029594"/>
          </a:xfrm>
          <a:solidFill>
            <a:srgbClr val="0000FF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4800" b="1" dirty="0">
                <a:solidFill>
                  <a:srgbClr val="FFFF00"/>
                </a:solidFill>
                <a:latin typeface="Angsana New" pitchFamily="18" charset="-34"/>
                <a:ea typeface="+mn-ea"/>
                <a:cs typeface="Angsana New" pitchFamily="18" charset="-34"/>
              </a:rPr>
              <a:t>หลักฐานเชิงประจักษ์ </a:t>
            </a:r>
            <a:r>
              <a:rPr lang="th-TH" sz="4800" b="1" dirty="0">
                <a:solidFill>
                  <a:srgbClr val="FFFF00"/>
                </a:solidFill>
                <a:latin typeface="Angsana New"/>
                <a:ea typeface="Times New Roman"/>
              </a:rPr>
              <a:t>(</a:t>
            </a:r>
            <a:r>
              <a:rPr lang="en-US" sz="4800" b="1" dirty="0">
                <a:solidFill>
                  <a:srgbClr val="FFFF00"/>
                </a:solidFill>
                <a:latin typeface="Angsana New"/>
                <a:ea typeface="Times New Roman"/>
              </a:rPr>
              <a:t>E</a:t>
            </a:r>
            <a:r>
              <a:rPr lang="en-US" sz="4800" b="1" dirty="0">
                <a:solidFill>
                  <a:srgbClr val="FFFF00"/>
                </a:solidFill>
                <a:latin typeface="TH SarabunPSK"/>
                <a:ea typeface="Times New Roman"/>
              </a:rPr>
              <a:t>vidence Based)</a:t>
            </a:r>
            <a:endParaRPr lang="en-US" sz="4800" dirty="0">
              <a:solidFill>
                <a:srgbClr val="FFFF00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89451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5400" b="1" dirty="0">
                <a:latin typeface="Angsana New" pitchFamily="18" charset="-34"/>
                <a:cs typeface="+mj-cs"/>
              </a:rPr>
              <a:t>เพื่อให้ได้ข้อมูลที่มีความถูกต้องมากที่สุดในลักษณะของ</a:t>
            </a:r>
            <a:r>
              <a:rPr lang="th-TH" sz="5400" b="1" u="sng" dirty="0">
                <a:solidFill>
                  <a:srgbClr val="FF0000"/>
                </a:solidFill>
                <a:latin typeface="Angsana New" pitchFamily="18" charset="-34"/>
                <a:cs typeface="+mj-cs"/>
              </a:rPr>
              <a:t>การตรวจสอบสามเส้า</a:t>
            </a:r>
            <a:r>
              <a:rPr lang="th-TH" sz="5400" b="1" dirty="0">
                <a:solidFill>
                  <a:srgbClr val="FF0000"/>
                </a:solidFill>
                <a:latin typeface="Angsana New" pitchFamily="18" charset="-34"/>
                <a:cs typeface="+mj-cs"/>
              </a:rPr>
              <a:t> </a:t>
            </a:r>
            <a:r>
              <a:rPr lang="th-TH" sz="7000" b="1" dirty="0">
                <a:latin typeface="Angsana New" pitchFamily="18" charset="-34"/>
                <a:cs typeface="+mj-cs"/>
              </a:rPr>
              <a:t>(</a:t>
            </a:r>
            <a:r>
              <a:rPr lang="en-US" sz="7000" b="1" dirty="0">
                <a:latin typeface="Angsana New" pitchFamily="18" charset="-34"/>
                <a:cs typeface="+mj-cs"/>
              </a:rPr>
              <a:t>triangulation) </a:t>
            </a:r>
            <a:r>
              <a:rPr lang="th-TH" sz="5400" b="1" u="sng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โดยใช้แหล่งข้อมูลต่างกัน ช่วงเวลาในการเก็บข้อมูล หรือวิธีการเก็บข้อมูลต่างกัน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2573636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1608" cy="1584176"/>
          </a:xfrm>
          <a:solidFill>
            <a:srgbClr val="0000FF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48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  <a:t> </a:t>
            </a:r>
            <a:r>
              <a:rPr lang="en-US" sz="48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  <a:t>4</a:t>
            </a:r>
            <a:r>
              <a:rPr lang="th-TH" sz="48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  <a:t>)</a:t>
            </a:r>
            <a:r>
              <a:rPr lang="en-US" sz="4800" b="1" dirty="0">
                <a:solidFill>
                  <a:srgbClr val="FFFF00"/>
                </a:solidFill>
                <a:latin typeface="TH SarabunPSK"/>
                <a:ea typeface="Calibri"/>
              </a:rPr>
              <a:t> </a:t>
            </a:r>
            <a:r>
              <a:rPr lang="th-TH" sz="4800" b="1" dirty="0">
                <a:solidFill>
                  <a:srgbClr val="FFFF00"/>
                </a:solidFill>
                <a:latin typeface="TH SarabunPSK"/>
                <a:ea typeface="Calibri"/>
              </a:rPr>
              <a:t>ตรวจทานผลการประเมินโดยคณะกรรมการประเมินในระดับเดียวกัน (</a:t>
            </a:r>
            <a:r>
              <a:rPr lang="en-US" sz="4800" b="1" dirty="0">
                <a:solidFill>
                  <a:srgbClr val="FFFF00"/>
                </a:solidFill>
                <a:latin typeface="TH SarabunPSK"/>
                <a:ea typeface="Calibri"/>
              </a:rPr>
              <a:t>peer review)</a:t>
            </a:r>
            <a:r>
              <a:rPr lang="en-US" sz="4800" b="1" dirty="0">
                <a:solidFill>
                  <a:srgbClr val="FFFF00"/>
                </a:solidFill>
                <a:latin typeface="Angsana New" pitchFamily="18" charset="-34"/>
                <a:ea typeface="+mn-ea"/>
              </a:rPr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772816"/>
            <a:ext cx="8301608" cy="4569371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ea typeface="Calibri"/>
                <a:cs typeface="+mj-cs"/>
              </a:rPr>
              <a:t>     เป็นการตัดสินผลการประเมินโดยผู้ประเมินเป็นคู่ หรือผู้ประเมินกลุ่มเล็ก ๆ ทำหน้าที่ร่วมกันพิจารณาตัดสินผลการประเมินแบบองค์รวม เทียบกับเกณฑ์หรือมาตรฐานที่กำหนด  </a:t>
            </a:r>
            <a:endParaRPr lang="th-TH" sz="5400" b="1" dirty="0">
              <a:solidFill>
                <a:srgbClr val="000000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289992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  <a:solidFill>
            <a:srgbClr val="0000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th-TH" b="1" dirty="0">
                <a:solidFill>
                  <a:srgbClr val="FFFF00"/>
                </a:solidFill>
                <a:ea typeface="+mn-ea"/>
              </a:rPr>
              <a:t>4. </a:t>
            </a:r>
            <a:r>
              <a:rPr lang="th-TH" b="1" dirty="0">
                <a:solidFill>
                  <a:srgbClr val="FFFF00"/>
                </a:solidFill>
                <a:latin typeface="TH SarabunPSK"/>
                <a:ea typeface="Calibri"/>
              </a:rPr>
              <a:t>ตรวจทานผลการประเมินโดยคณะกรรมการประเมินในระดับเดียวกัน (</a:t>
            </a:r>
            <a:r>
              <a:rPr lang="en-US" b="1" dirty="0">
                <a:solidFill>
                  <a:srgbClr val="FFFF00"/>
                </a:solidFill>
                <a:latin typeface="TH SarabunPSK"/>
                <a:ea typeface="Calibri"/>
              </a:rPr>
              <a:t>peer review) </a:t>
            </a:r>
            <a:endParaRPr lang="th-TH" b="1" dirty="0">
              <a:solidFill>
                <a:srgbClr val="FFFF00"/>
              </a:solidFill>
              <a:ea typeface="+mn-ea"/>
              <a:cs typeface="Cordia New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prstClr val="black"/>
                </a:solidFill>
                <a:cs typeface="+mj-cs"/>
              </a:rPr>
              <a:t>เป็นการตรวจทาน</a:t>
            </a:r>
            <a:r>
              <a:rPr lang="th-TH" sz="4800" b="1" dirty="0">
                <a:solidFill>
                  <a:prstClr val="black"/>
                </a:solidFill>
                <a:cs typeface="Angsana New"/>
              </a:rPr>
              <a:t>ผลการประเมินโดยคณะกรรมการประเมินในระดับเดียวกันโดยเทียบกับเกณฑ์หรือมาตรฐานที่กำหนด</a:t>
            </a: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prstClr val="black"/>
                </a:solidFill>
                <a:cs typeface="Angsana New"/>
              </a:rPr>
              <a:t>โดยผู้ประเมินจะชี้ร่องรอยที่สะท้อนศักยภาพของสิ่งที่จะประเมินเฉพาะที่จำเป็น </a:t>
            </a:r>
            <a:r>
              <a:rPr lang="th-TH" sz="4800" b="1" dirty="0">
                <a:solidFill>
                  <a:prstClr val="black"/>
                </a:solidFill>
                <a:latin typeface="TH SarabunPSK" pitchFamily="34" charset="-34"/>
                <a:cs typeface="Angsana New"/>
              </a:rPr>
              <a:t>และสามารถตรวจสอบผลการประเมินได้ตามสภาพบริบทของสถานศึกษา</a:t>
            </a:r>
          </a:p>
          <a:p>
            <a:pPr lvl="0">
              <a:buFont typeface="Wingdings" pitchFamily="2" charset="2"/>
              <a:buChar char="Ø"/>
            </a:pPr>
            <a:endParaRPr lang="th-TH" sz="4400" b="1" dirty="0">
              <a:solidFill>
                <a:prstClr val="black"/>
              </a:solidFill>
              <a:cs typeface="Angsana New"/>
            </a:endParaRPr>
          </a:p>
          <a:p>
            <a:pPr lvl="0">
              <a:buFont typeface="Wingdings" pitchFamily="2" charset="2"/>
              <a:buChar char="Ø"/>
            </a:pPr>
            <a:endParaRPr lang="en-US" sz="4400" b="1" dirty="0">
              <a:solidFill>
                <a:prstClr val="black"/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1866303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  <a:solidFill>
            <a:srgbClr val="0000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th-TH" b="1" dirty="0">
                <a:solidFill>
                  <a:srgbClr val="FFFF00"/>
                </a:solidFill>
                <a:ea typeface="+mn-ea"/>
              </a:rPr>
              <a:t>4. </a:t>
            </a:r>
            <a:r>
              <a:rPr lang="th-TH" b="1" dirty="0">
                <a:solidFill>
                  <a:srgbClr val="FFFF00"/>
                </a:solidFill>
                <a:latin typeface="TH SarabunPSK"/>
                <a:ea typeface="Calibri"/>
              </a:rPr>
              <a:t>ตรวจทานผลการประเมินโดยคณะกรรมการประเมินในระดับเดียวกัน (</a:t>
            </a:r>
            <a:r>
              <a:rPr lang="en-US" b="1" dirty="0">
                <a:solidFill>
                  <a:srgbClr val="FFFF00"/>
                </a:solidFill>
                <a:latin typeface="TH SarabunPSK"/>
                <a:ea typeface="Calibri"/>
              </a:rPr>
              <a:t>peer review) </a:t>
            </a:r>
            <a:endParaRPr lang="th-TH" b="1" dirty="0">
              <a:solidFill>
                <a:srgbClr val="FFFF00"/>
              </a:solidFill>
              <a:ea typeface="+mn-ea"/>
              <a:cs typeface="Cordia New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th-TH" sz="6000" b="1" dirty="0">
                <a:solidFill>
                  <a:srgbClr val="0000FF"/>
                </a:solidFill>
                <a:latin typeface="TH SarabunPSK" pitchFamily="34" charset="-34"/>
                <a:cs typeface="Angsana New"/>
              </a:rPr>
              <a:t>แล้วจึงทบทวนร่องรอยหลักฐานและตรวจทานผลการประเมินโดยคณะกรรมการประเมินในระดับเดียวกัน </a:t>
            </a:r>
            <a:r>
              <a:rPr lang="th-TH" sz="6000" b="1" dirty="0">
                <a:solidFill>
                  <a:srgbClr val="FF0000"/>
                </a:solidFill>
                <a:latin typeface="TH SarabunPSK" pitchFamily="34" charset="-34"/>
                <a:cs typeface="Angsana New"/>
              </a:rPr>
              <a:t>(</a:t>
            </a:r>
            <a:r>
              <a:rPr lang="en-US" sz="6000" b="1" dirty="0">
                <a:solidFill>
                  <a:srgbClr val="FF0000"/>
                </a:solidFill>
                <a:latin typeface="TH SarabunPSK" panose="020B0500040200020003" pitchFamily="34" charset="-34"/>
              </a:rPr>
              <a:t>peer review)</a:t>
            </a:r>
            <a:r>
              <a:rPr lang="th-TH" sz="6000" b="1" dirty="0">
                <a:solidFill>
                  <a:srgbClr val="FF0000"/>
                </a:solidFill>
                <a:latin typeface="TH SarabunPSK" panose="020B0500040200020003" pitchFamily="34" charset="-34"/>
                <a:cs typeface="Angsana New"/>
              </a:rPr>
              <a:t> </a:t>
            </a:r>
            <a:r>
              <a:rPr lang="th-TH" sz="6000" b="1" dirty="0">
                <a:solidFill>
                  <a:srgbClr val="0000FF"/>
                </a:solidFill>
                <a:latin typeface="TH SarabunPSK" panose="020B0500040200020003" pitchFamily="34" charset="-34"/>
                <a:cs typeface="Angsana New"/>
              </a:rPr>
              <a:t>โดยเทียบกับเกณฑ์หรือมาตรฐานที่กำหนดไว้</a:t>
            </a:r>
            <a:endParaRPr lang="th-TH" sz="6000" b="1" dirty="0">
              <a:solidFill>
                <a:srgbClr val="0000FF"/>
              </a:solidFill>
              <a:cs typeface="Angsana New"/>
            </a:endParaRPr>
          </a:p>
          <a:p>
            <a:pPr lvl="0">
              <a:buFont typeface="Wingdings" pitchFamily="2" charset="2"/>
              <a:buChar char="Ø"/>
            </a:pPr>
            <a:endParaRPr lang="th-TH" sz="4400" b="1" dirty="0">
              <a:solidFill>
                <a:prstClr val="black"/>
              </a:solidFill>
              <a:cs typeface="Angsana New"/>
            </a:endParaRPr>
          </a:p>
          <a:p>
            <a:pPr lvl="0">
              <a:buFont typeface="Wingdings" pitchFamily="2" charset="2"/>
              <a:buChar char="Ø"/>
            </a:pPr>
            <a:endParaRPr lang="en-US" sz="4400" b="1" dirty="0">
              <a:solidFill>
                <a:prstClr val="black"/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9750746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ตัวแทนเนื้อหา 7">
            <a:extLst>
              <a:ext uri="{FF2B5EF4-FFF2-40B4-BE49-F238E27FC236}">
                <a16:creationId xmlns:a16="http://schemas.microsoft.com/office/drawing/2014/main" xmlns="" id="{BA1403CF-BE74-454E-8255-4A7FE5312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6525"/>
            <a:ext cx="7488832" cy="6532835"/>
          </a:xfrm>
          <a:solidFill>
            <a:srgbClr val="0000FF"/>
          </a:solidFill>
          <a:ln w="28575">
            <a:solidFill>
              <a:schemeClr val="tx1"/>
            </a:solidFill>
          </a:ln>
        </p:spPr>
      </p:pic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902276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83671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sz="5400" b="1" dirty="0"/>
              <a:t> เกณฑ์การประเมินแบบองค์รวม</a:t>
            </a:r>
            <a:endParaRPr lang="en-US" sz="5400" b="1" dirty="0">
              <a:effectLst/>
            </a:endParaRPr>
          </a:p>
        </p:txBody>
      </p:sp>
      <p:graphicFrame>
        <p:nvGraphicFramePr>
          <p:cNvPr id="5" name="ตัวแทนเนื้อหา 4">
            <a:extLst>
              <a:ext uri="{FF2B5EF4-FFF2-40B4-BE49-F238E27FC236}">
                <a16:creationId xmlns:a16="http://schemas.microsoft.com/office/drawing/2014/main" xmlns="" id="{4CC4E402-27F5-41DA-B6C5-76DAC7583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428812"/>
              </p:ext>
            </p:extLst>
          </p:nvPr>
        </p:nvGraphicFramePr>
        <p:xfrm>
          <a:off x="251520" y="836712"/>
          <a:ext cx="8784976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473">
                  <a:extLst>
                    <a:ext uri="{9D8B030D-6E8A-4147-A177-3AD203B41FA5}">
                      <a16:colId xmlns:a16="http://schemas.microsoft.com/office/drawing/2014/main" xmlns="" val="1774580741"/>
                    </a:ext>
                  </a:extLst>
                </a:gridCol>
                <a:gridCol w="7049503">
                  <a:extLst>
                    <a:ext uri="{9D8B030D-6E8A-4147-A177-3AD203B41FA5}">
                      <a16:colId xmlns:a16="http://schemas.microsoft.com/office/drawing/2014/main" xmlns="" val="464312030"/>
                    </a:ext>
                  </a:extLst>
                </a:gridCol>
              </a:tblGrid>
              <a:tr h="55089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ระดับคุณภาพ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คำอธิบาย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7592660"/>
                  </a:ext>
                </a:extLst>
              </a:tr>
              <a:tr h="2301200">
                <a:tc>
                  <a:txBody>
                    <a:bodyPr/>
                    <a:lstStyle/>
                    <a:p>
                      <a:pPr algn="ctr"/>
                      <a:r>
                        <a:rPr lang="th-TH" sz="4800" b="1" dirty="0">
                          <a:latin typeface="TH SarabunPSK" panose="020B0500040200020003" pitchFamily="34" charset="-34"/>
                          <a:cs typeface="+mj-cs"/>
                        </a:rPr>
                        <a:t>ยอดเยี่ยม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5400" b="1" dirty="0">
                          <a:cs typeface="+mj-cs"/>
                        </a:rPr>
                        <a:t>ความเหมาะสมในการเลือกวัสดุมาใช้ตกแต่ง </a:t>
                      </a:r>
                      <a:r>
                        <a:rPr lang="th-TH" sz="5400" b="1" dirty="0">
                          <a:solidFill>
                            <a:srgbClr val="FF0000"/>
                          </a:solidFill>
                          <a:cs typeface="+mj-cs"/>
                        </a:rPr>
                        <a:t>การจัดองค์ประกอบได้สัดส่วนและผลงานมีความสมบูรณ์ </a:t>
                      </a:r>
                      <a:r>
                        <a:rPr lang="th-TH" sz="5400" b="1" dirty="0">
                          <a:cs typeface="+mj-cs"/>
                        </a:rPr>
                        <a:t>รูปทรงมีความสมดุลและมีขนาดที่เหมาะสม  </a:t>
                      </a:r>
                      <a:r>
                        <a:rPr lang="th-TH" sz="5400" b="1" dirty="0">
                          <a:solidFill>
                            <a:srgbClr val="FF0000"/>
                          </a:solidFill>
                          <a:cs typeface="+mj-cs"/>
                        </a:rPr>
                        <a:t>ความประณีตเรียบร้อยสวยงาม</a:t>
                      </a:r>
                      <a:r>
                        <a:rPr lang="th-TH" sz="5400" b="1" dirty="0">
                          <a:cs typeface="+mj-cs"/>
                        </a:rPr>
                        <a:t>  ความคิดสร้างสรรค์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9323469"/>
                  </a:ext>
                </a:extLst>
              </a:tr>
            </a:tbl>
          </a:graphicData>
        </a:graphic>
      </p:graphicFrame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3241344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83671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sz="5400" b="1" dirty="0"/>
              <a:t> เกณฑ์การประเมินแบบองค์รวม</a:t>
            </a:r>
            <a:endParaRPr lang="en-US" sz="5400" b="1" dirty="0">
              <a:effectLst/>
            </a:endParaRPr>
          </a:p>
        </p:txBody>
      </p:sp>
      <p:graphicFrame>
        <p:nvGraphicFramePr>
          <p:cNvPr id="5" name="ตัวแทนเนื้อหา 4">
            <a:extLst>
              <a:ext uri="{FF2B5EF4-FFF2-40B4-BE49-F238E27FC236}">
                <a16:creationId xmlns:a16="http://schemas.microsoft.com/office/drawing/2014/main" xmlns="" id="{4CC4E402-27F5-41DA-B6C5-76DAC7583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455057"/>
              </p:ext>
            </p:extLst>
          </p:nvPr>
        </p:nvGraphicFramePr>
        <p:xfrm>
          <a:off x="251520" y="836712"/>
          <a:ext cx="8784976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473">
                  <a:extLst>
                    <a:ext uri="{9D8B030D-6E8A-4147-A177-3AD203B41FA5}">
                      <a16:colId xmlns:a16="http://schemas.microsoft.com/office/drawing/2014/main" xmlns="" val="1774580741"/>
                    </a:ext>
                  </a:extLst>
                </a:gridCol>
                <a:gridCol w="7049503">
                  <a:extLst>
                    <a:ext uri="{9D8B030D-6E8A-4147-A177-3AD203B41FA5}">
                      <a16:colId xmlns:a16="http://schemas.microsoft.com/office/drawing/2014/main" xmlns="" val="464312030"/>
                    </a:ext>
                  </a:extLst>
                </a:gridCol>
              </a:tblGrid>
              <a:tr h="55089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ระดับคุณภาพ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คำอธิบาย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7592660"/>
                  </a:ext>
                </a:extLst>
              </a:tr>
              <a:tr h="2171156">
                <a:tc>
                  <a:txBody>
                    <a:bodyPr/>
                    <a:lstStyle/>
                    <a:p>
                      <a:pPr algn="ctr"/>
                      <a:r>
                        <a:rPr lang="th-TH" sz="6000" b="1" dirty="0">
                          <a:latin typeface="TH SarabunPSK" panose="020B0500040200020003" pitchFamily="34" charset="-34"/>
                          <a:cs typeface="+mj-cs"/>
                        </a:rPr>
                        <a:t>ดีเลิศ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6000" b="1" dirty="0">
                          <a:cs typeface="+mj-cs"/>
                        </a:rPr>
                        <a:t>ความเหมาะสมในการเลือกวัสดุมาใช้ตกแต่ง การจัดองค์ประกอบได้สัดส่วนและผลงานมีความสมบูรณ์ รูปทรงมีความสมดุลและมีขนาดที่เหมาะสม ความประณีตเรียบร้อยสวยงาม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034785"/>
                  </a:ext>
                </a:extLst>
              </a:tr>
            </a:tbl>
          </a:graphicData>
        </a:graphic>
      </p:graphicFrame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20558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04892"/>
            <a:ext cx="8219256" cy="810898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/>
              <a:t/>
            </a:r>
            <a:br>
              <a:rPr lang="th-TH" b="1" dirty="0"/>
            </a:br>
            <a:r>
              <a:rPr lang="th-TH" sz="6000" b="1" dirty="0"/>
              <a:t>สาระสำคัญของหมวด 6 (มาตรา 47-51)</a:t>
            </a:r>
            <a:r>
              <a:rPr lang="th-TH" b="1" dirty="0"/>
              <a:t/>
            </a:r>
            <a:br>
              <a:rPr lang="th-TH" b="1" dirty="0"/>
            </a:b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solidFill>
            <a:srgbClr val="CDF2FF"/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th-TH" sz="4300" b="1" dirty="0">
                <a:cs typeface="+mj-cs"/>
              </a:rPr>
              <a:t>มาตรา</a:t>
            </a:r>
            <a:r>
              <a:rPr lang="th-TH" sz="5200" b="1" dirty="0">
                <a:cs typeface="+mj-cs"/>
              </a:rPr>
              <a:t> 49 ให้มี สมศ. ดำเนินการประเมินภายนอก</a:t>
            </a:r>
          </a:p>
          <a:p>
            <a:pPr>
              <a:spcBef>
                <a:spcPts val="0"/>
              </a:spcBef>
              <a:buNone/>
            </a:pPr>
            <a:r>
              <a:rPr lang="th-TH" sz="5200" b="1" dirty="0">
                <a:cs typeface="+mj-cs"/>
              </a:rPr>
              <a:t>            อย่างน้อย</a:t>
            </a:r>
            <a:r>
              <a:rPr lang="th-TH" sz="5200" b="1" dirty="0">
                <a:solidFill>
                  <a:srgbClr val="FF0000"/>
                </a:solidFill>
                <a:cs typeface="+mj-cs"/>
              </a:rPr>
              <a:t>หนึ่งครั้งในทุกห้าปี</a:t>
            </a:r>
          </a:p>
          <a:p>
            <a:pPr>
              <a:spcBef>
                <a:spcPts val="0"/>
              </a:spcBef>
              <a:buNone/>
            </a:pPr>
            <a:r>
              <a:rPr lang="th-TH" sz="5200" b="1" dirty="0">
                <a:cs typeface="+mj-cs"/>
              </a:rPr>
              <a:t>มาตรา 50 ให้สถานศึกษาจัดเตรียม</a:t>
            </a:r>
            <a:r>
              <a:rPr lang="th-TH" sz="5200" b="1" dirty="0">
                <a:solidFill>
                  <a:srgbClr val="FF0000"/>
                </a:solidFill>
                <a:cs typeface="+mj-cs"/>
              </a:rPr>
              <a:t>เอกสารข้อมูล</a:t>
            </a:r>
          </a:p>
          <a:p>
            <a:pPr>
              <a:spcBef>
                <a:spcPts val="0"/>
              </a:spcBef>
              <a:buNone/>
            </a:pPr>
            <a:r>
              <a:rPr lang="th-TH" sz="5200" b="1" dirty="0">
                <a:cs typeface="+mj-cs"/>
              </a:rPr>
              <a:t>            </a:t>
            </a:r>
            <a:r>
              <a:rPr lang="th-TH" sz="5200" b="1" dirty="0">
                <a:solidFill>
                  <a:srgbClr val="FF0000"/>
                </a:solidFill>
                <a:cs typeface="+mj-cs"/>
              </a:rPr>
              <a:t>บุคลากร และผู้ที่เกี่ยวข้องให้ข้อมูลเพิ่มเติม</a:t>
            </a:r>
          </a:p>
          <a:p>
            <a:pPr>
              <a:spcBef>
                <a:spcPts val="0"/>
              </a:spcBef>
              <a:buNone/>
            </a:pPr>
            <a:r>
              <a:rPr lang="th-TH" sz="5200" b="1" dirty="0">
                <a:cs typeface="+mj-cs"/>
              </a:rPr>
              <a:t>มาตรา </a:t>
            </a:r>
            <a:r>
              <a:rPr lang="th-TH" sz="4800" b="1" dirty="0">
                <a:cs typeface="+mj-cs"/>
              </a:rPr>
              <a:t>51 ผลการประเมิน</a:t>
            </a:r>
            <a:r>
              <a:rPr lang="th-TH" sz="4800" b="1" dirty="0">
                <a:solidFill>
                  <a:srgbClr val="FF0000"/>
                </a:solidFill>
                <a:cs typeface="+mj-cs"/>
              </a:rPr>
              <a:t>ไม่ได้ตามมาตรฐาน</a:t>
            </a:r>
            <a:r>
              <a:rPr lang="th-TH" sz="4800" b="1" dirty="0">
                <a:cs typeface="+mj-cs"/>
              </a:rPr>
              <a:t>ที่</a:t>
            </a:r>
          </a:p>
          <a:p>
            <a:pPr>
              <a:spcBef>
                <a:spcPts val="0"/>
              </a:spcBef>
              <a:buNone/>
            </a:pPr>
            <a:r>
              <a:rPr lang="th-TH" sz="4800" b="1" dirty="0">
                <a:cs typeface="+mj-cs"/>
              </a:rPr>
              <a:t>              กำหนดให้สถานศึกษา</a:t>
            </a:r>
            <a:r>
              <a:rPr lang="th-TH" sz="4800" b="1" dirty="0">
                <a:solidFill>
                  <a:srgbClr val="0000FF"/>
                </a:solidFill>
                <a:cs typeface="+mj-cs"/>
              </a:rPr>
              <a:t>ปรับปรุงตาม </a:t>
            </a:r>
          </a:p>
          <a:p>
            <a:pPr>
              <a:spcBef>
                <a:spcPts val="0"/>
              </a:spcBef>
              <a:buNone/>
            </a:pPr>
            <a:r>
              <a:rPr lang="th-TH" sz="4800" b="1" dirty="0">
                <a:solidFill>
                  <a:srgbClr val="0000FF"/>
                </a:solidFill>
                <a:cs typeface="+mj-cs"/>
              </a:rPr>
              <a:t>              ข้อเสนอแนะ</a:t>
            </a:r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endParaRPr lang="th-TH" b="1" dirty="0"/>
          </a:p>
          <a:p>
            <a:pPr marL="0" indent="0">
              <a:spcBef>
                <a:spcPts val="0"/>
              </a:spcBef>
              <a:buNone/>
              <a:defRPr/>
            </a:pPr>
            <a:endParaRPr lang="th-TH" b="1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3238922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784976" cy="864096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sz="5400" b="1" dirty="0"/>
              <a:t> เกณฑ์การประเมินแบบองค์รวม</a:t>
            </a:r>
            <a:endParaRPr lang="en-US" sz="5400" b="1" dirty="0">
              <a:effectLst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  <p:graphicFrame>
        <p:nvGraphicFramePr>
          <p:cNvPr id="7" name="ตัวแทนเนื้อหา 6">
            <a:extLst>
              <a:ext uri="{FF2B5EF4-FFF2-40B4-BE49-F238E27FC236}">
                <a16:creationId xmlns:a16="http://schemas.microsoft.com/office/drawing/2014/main" xmlns="" id="{1753FF18-58B3-41B7-AAA7-5C4E6780D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679430"/>
              </p:ext>
            </p:extLst>
          </p:nvPr>
        </p:nvGraphicFramePr>
        <p:xfrm>
          <a:off x="250824" y="764705"/>
          <a:ext cx="8784975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399">
                  <a:extLst>
                    <a:ext uri="{9D8B030D-6E8A-4147-A177-3AD203B41FA5}">
                      <a16:colId xmlns:a16="http://schemas.microsoft.com/office/drawing/2014/main" xmlns="" val="231418985"/>
                    </a:ext>
                  </a:extLst>
                </a:gridCol>
                <a:gridCol w="6909576">
                  <a:extLst>
                    <a:ext uri="{9D8B030D-6E8A-4147-A177-3AD203B41FA5}">
                      <a16:colId xmlns:a16="http://schemas.microsoft.com/office/drawing/2014/main" xmlns="" val="2905154328"/>
                    </a:ext>
                  </a:extLst>
                </a:gridCol>
              </a:tblGrid>
              <a:tr h="458677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ระดับคุณภาพ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คำอธิบาย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1528025"/>
                  </a:ext>
                </a:extLst>
              </a:tr>
              <a:tr h="1591877">
                <a:tc>
                  <a:txBody>
                    <a:bodyPr/>
                    <a:lstStyle/>
                    <a:p>
                      <a:pPr algn="ctr"/>
                      <a:r>
                        <a:rPr lang="th-TH" sz="6000" b="1" dirty="0">
                          <a:latin typeface="TH SarabunPSK" panose="020B0500040200020003" pitchFamily="34" charset="-34"/>
                          <a:cs typeface="+mj-cs"/>
                        </a:rPr>
                        <a:t>ดี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6000" b="1" dirty="0">
                          <a:latin typeface="TH SarabunPSK" panose="020B0500040200020003" pitchFamily="34" charset="-34"/>
                          <a:cs typeface="+mj-cs"/>
                        </a:rPr>
                        <a:t>ความเหมาะสมในการเลือกวัสดุมาใช้ตกแต่ง การจัดองค์ประกอบได้สัดส่วนและผลงานมีความสมบูรณ์ รูปทรงมีความสมดุลและมีขนาดที่เหมาะสม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303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4600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784976" cy="864096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sz="5400" b="1" dirty="0"/>
              <a:t> เกณฑ์การประเมินแบบองค์รวม</a:t>
            </a:r>
            <a:endParaRPr lang="en-US" sz="5400" b="1" dirty="0">
              <a:effectLst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  <p:graphicFrame>
        <p:nvGraphicFramePr>
          <p:cNvPr id="7" name="ตัวแทนเนื้อหา 6">
            <a:extLst>
              <a:ext uri="{FF2B5EF4-FFF2-40B4-BE49-F238E27FC236}">
                <a16:creationId xmlns:a16="http://schemas.microsoft.com/office/drawing/2014/main" xmlns="" id="{1753FF18-58B3-41B7-AAA7-5C4E6780D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669141"/>
              </p:ext>
            </p:extLst>
          </p:nvPr>
        </p:nvGraphicFramePr>
        <p:xfrm>
          <a:off x="250824" y="764705"/>
          <a:ext cx="8784975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399">
                  <a:extLst>
                    <a:ext uri="{9D8B030D-6E8A-4147-A177-3AD203B41FA5}">
                      <a16:colId xmlns:a16="http://schemas.microsoft.com/office/drawing/2014/main" xmlns="" val="231418985"/>
                    </a:ext>
                  </a:extLst>
                </a:gridCol>
                <a:gridCol w="6909576">
                  <a:extLst>
                    <a:ext uri="{9D8B030D-6E8A-4147-A177-3AD203B41FA5}">
                      <a16:colId xmlns:a16="http://schemas.microsoft.com/office/drawing/2014/main" xmlns="" val="2905154328"/>
                    </a:ext>
                  </a:extLst>
                </a:gridCol>
              </a:tblGrid>
              <a:tr h="458677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ระดับคุณภาพ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คำอธิบาย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1528025"/>
                  </a:ext>
                </a:extLst>
              </a:tr>
              <a:tr h="836410">
                <a:tc>
                  <a:txBody>
                    <a:bodyPr/>
                    <a:lstStyle/>
                    <a:p>
                      <a:pPr algn="ctr"/>
                      <a:r>
                        <a:rPr lang="th-TH" sz="5400" b="1" dirty="0">
                          <a:latin typeface="TH SarabunPSK" panose="020B0500040200020003" pitchFamily="34" charset="-34"/>
                          <a:cs typeface="+mj-cs"/>
                        </a:rPr>
                        <a:t>ปานกลาง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5400" b="1" dirty="0">
                          <a:latin typeface="TH SarabunPSK" panose="020B0500040200020003" pitchFamily="34" charset="-34"/>
                          <a:cs typeface="+mj-cs"/>
                        </a:rPr>
                        <a:t>ความเหมาะสมในการเลือกวัสดุมาใช้ตกแต่ง การจัดองค์ประกอบต่อนข้างได้สัดส่วนแต่ผลงานยังไม่สมบูรณ์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7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1899710"/>
                  </a:ext>
                </a:extLst>
              </a:tr>
              <a:tr h="1145483">
                <a:tc>
                  <a:txBody>
                    <a:bodyPr/>
                    <a:lstStyle/>
                    <a:p>
                      <a:pPr algn="ctr"/>
                      <a:r>
                        <a:rPr lang="th-TH" sz="5400" b="1" dirty="0">
                          <a:latin typeface="TH SarabunPSK" panose="020B0500040200020003" pitchFamily="34" charset="-34"/>
                          <a:cs typeface="+mj-cs"/>
                        </a:rPr>
                        <a:t>กำลังพัฒนา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5400" b="1" dirty="0">
                          <a:latin typeface="TH SarabunPSK" panose="020B0500040200020003" pitchFamily="34" charset="-34"/>
                          <a:cs typeface="+mj-cs"/>
                        </a:rPr>
                        <a:t>ความไม่เหมาะสมในการเลือกวัสดุมาใช้ตกแต่ง การจัดองค์ประกอบไม่ได้สัดส่วน และผลงานยังไม่สมบูรณ์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234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138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936104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sz="5400" b="1" dirty="0"/>
              <a:t> 2) ประกาศ</a:t>
            </a:r>
            <a:r>
              <a:rPr lang="th-TH" sz="5400" b="1" dirty="0">
                <a:ea typeface="Calibri"/>
              </a:rPr>
              <a:t>มาตรฐานการศึกษา</a:t>
            </a:r>
            <a:r>
              <a:rPr lang="th-TH" sz="5400" b="1" dirty="0"/>
              <a:t> </a:t>
            </a:r>
            <a:endParaRPr lang="en-US" sz="5400" b="1" dirty="0">
              <a:effectLst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4000" b="1" dirty="0">
                <a:ea typeface="Calibri"/>
                <a:cs typeface="+mj-cs"/>
              </a:rPr>
              <a:t>6 สิงหาคม 2561 กระทรวงฯ ออกประกาศ เรื่อง ให้ใช้มาตรฐานการศึกษาเพื่อการประกันคุณภาพภายใน</a:t>
            </a:r>
            <a:endParaRPr lang="en-US" sz="4000" b="1" dirty="0">
              <a:solidFill>
                <a:srgbClr val="0000FF"/>
              </a:solidFill>
              <a:ea typeface="Calibri"/>
              <a:cs typeface="+mj-cs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4000" b="1" dirty="0">
                <a:ea typeface="Calibri"/>
                <a:cs typeface="+mj-cs"/>
              </a:rPr>
              <a:t>ประกอบด้วยมาตรฐานการศึกษา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ea typeface="Calibri"/>
                <a:cs typeface="+mj-cs"/>
              </a:rPr>
              <a:t>  -ระดับ</a:t>
            </a:r>
            <a:r>
              <a:rPr lang="th-TH" sz="4000" b="1" u="sng" dirty="0">
                <a:solidFill>
                  <a:srgbClr val="0000FF"/>
                </a:solidFill>
                <a:ea typeface="Calibri"/>
                <a:cs typeface="+mj-cs"/>
              </a:rPr>
              <a:t>ปฐมวัย</a:t>
            </a:r>
            <a:r>
              <a:rPr lang="th-TH" sz="4000" b="1" dirty="0">
                <a:solidFill>
                  <a:srgbClr val="0000FF"/>
                </a:solidFill>
                <a:ea typeface="Calibri"/>
                <a:cs typeface="+mj-cs"/>
              </a:rPr>
              <a:t>  3 มาตรฐาน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ea typeface="Calibri"/>
                <a:cs typeface="+mj-cs"/>
              </a:rPr>
              <a:t>  -</a:t>
            </a:r>
            <a:r>
              <a:rPr lang="th-TH" sz="4000" b="1" dirty="0">
                <a:ea typeface="Calibri"/>
                <a:cs typeface="+mj-cs"/>
              </a:rPr>
              <a:t>ระดับ</a:t>
            </a:r>
            <a:r>
              <a:rPr lang="th-TH" sz="4000" b="1" u="sng" dirty="0">
                <a:solidFill>
                  <a:srgbClr val="0000FF"/>
                </a:solidFill>
                <a:ea typeface="Calibri"/>
                <a:cs typeface="+mj-cs"/>
              </a:rPr>
              <a:t>การศึกษาขั้นพื้นฐาน </a:t>
            </a:r>
            <a:r>
              <a:rPr lang="th-TH" sz="4000" b="1" dirty="0">
                <a:solidFill>
                  <a:srgbClr val="0000FF"/>
                </a:solidFill>
                <a:ea typeface="Calibri"/>
                <a:cs typeface="+mj-cs"/>
              </a:rPr>
              <a:t>3 มาตรฐาน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ea typeface="Calibri"/>
                <a:cs typeface="+mj-cs"/>
              </a:rPr>
              <a:t>  -</a:t>
            </a:r>
            <a:r>
              <a:rPr lang="th-TH" sz="4000" b="1" dirty="0">
                <a:ea typeface="Calibri"/>
                <a:cs typeface="+mj-cs"/>
              </a:rPr>
              <a:t>ระดับ</a:t>
            </a:r>
            <a:r>
              <a:rPr lang="th-TH" sz="4000" b="1" u="sng" dirty="0">
                <a:solidFill>
                  <a:srgbClr val="0000FF"/>
                </a:solidFill>
                <a:ea typeface="Calibri"/>
                <a:cs typeface="+mj-cs"/>
              </a:rPr>
              <a:t>การศึกษาขั้นพื้นฐานศูนย์การศึกษาพิเศษ </a:t>
            </a:r>
            <a:r>
              <a:rPr lang="th-TH" sz="4000" b="1" dirty="0">
                <a:solidFill>
                  <a:srgbClr val="0000FF"/>
                </a:solidFill>
                <a:ea typeface="Calibri"/>
                <a:cs typeface="+mj-cs"/>
              </a:rPr>
              <a:t>3 มาตรฐาน</a:t>
            </a:r>
            <a:endParaRPr lang="th-TH" sz="4000" b="1" dirty="0">
              <a:solidFill>
                <a:srgbClr val="0000FF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6492243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prstClr val="black"/>
                </a:solidFill>
              </a:rPr>
              <a:t> มาตรฐาน</a:t>
            </a:r>
            <a:r>
              <a:rPr lang="th-TH" sz="5400" b="1" dirty="0"/>
              <a:t>ระดับปฐมวัย </a:t>
            </a:r>
            <a:endParaRPr lang="en-US" sz="54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  <a:solidFill>
            <a:srgbClr val="FFE5FA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th-TH" sz="4400" b="1" dirty="0">
                <a:cs typeface="+mj-cs"/>
              </a:rPr>
              <a:t>มีจำนวน 3 มาตรฐาน ได้แก่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400" b="1" dirty="0">
                <a:solidFill>
                  <a:srgbClr val="FF0000"/>
                </a:solidFill>
                <a:cs typeface="+mj-cs"/>
              </a:rPr>
              <a:t> มาตรฐาน 1 </a:t>
            </a:r>
            <a:r>
              <a:rPr lang="th-TH" sz="4400" b="1" dirty="0">
                <a:cs typeface="+mj-cs"/>
              </a:rPr>
              <a:t>คุณภาพของเด็ก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400" b="1" dirty="0">
                <a:solidFill>
                  <a:srgbClr val="FF0000"/>
                </a:solidFill>
                <a:cs typeface="+mj-cs"/>
              </a:rPr>
              <a:t> มาตรฐาน 2 </a:t>
            </a:r>
            <a:r>
              <a:rPr lang="th-TH" sz="4400" b="1" dirty="0">
                <a:cs typeface="+mj-cs"/>
              </a:rPr>
              <a:t>กระบวนการบริหารและการจัดการ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400" b="1" dirty="0">
                <a:solidFill>
                  <a:srgbClr val="FF0000"/>
                </a:solidFill>
                <a:cs typeface="+mj-cs"/>
              </a:rPr>
              <a:t> มาตรฐาน 3 </a:t>
            </a:r>
            <a:r>
              <a:rPr lang="th-TH" sz="4400" b="1" dirty="0">
                <a:cs typeface="+mj-cs"/>
              </a:rPr>
              <a:t>การจัดประสบการณ์ที่เน้นเด็กเป็นสำคัญ</a:t>
            </a: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6287904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th-TH" b="1" dirty="0">
                <a:solidFill>
                  <a:prstClr val="black"/>
                </a:solidFill>
              </a:rPr>
              <a:t>มาตรฐานระดับการศึกษาขั้นพื้นฐาน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TH SarabunPSK"/>
                <a:cs typeface="+mj-cs"/>
              </a:rPr>
              <a:t>มาตรฐานที่ 1 </a:t>
            </a:r>
            <a:r>
              <a:rPr lang="th-TH" sz="4800" b="1" dirty="0">
                <a:solidFill>
                  <a:srgbClr val="FF0000"/>
                </a:solidFill>
                <a:latin typeface="TH SarabunPSK"/>
                <a:cs typeface="+mj-cs"/>
              </a:rPr>
              <a:t>คุณภาพของผู้เรียน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solidFill>
                  <a:srgbClr val="000000"/>
                </a:solidFill>
                <a:latin typeface="TH SarabunPSK"/>
                <a:cs typeface="+mj-cs"/>
              </a:rPr>
              <a:t>        1.1 ผลสัมฤทธิ์ทางวิชาการของผู้เรียน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solidFill>
                  <a:srgbClr val="000000"/>
                </a:solidFill>
                <a:latin typeface="TH SarabunPSK"/>
                <a:cs typeface="+mj-cs"/>
              </a:rPr>
              <a:t>        1.2 คุณลักษณะที่พึงประสงค์ของผู้เรียน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400" b="1" dirty="0">
                <a:solidFill>
                  <a:srgbClr val="000000"/>
                </a:solidFill>
                <a:latin typeface="TH SarabunPSK"/>
                <a:cs typeface="+mj-cs"/>
              </a:rPr>
              <a:t> มาตรฐานที่ 2 </a:t>
            </a:r>
            <a:r>
              <a:rPr lang="th-TH" sz="4400" b="1" dirty="0">
                <a:solidFill>
                  <a:srgbClr val="FF0000"/>
                </a:solidFill>
                <a:latin typeface="TH SarabunPSK"/>
                <a:cs typeface="+mj-cs"/>
              </a:rPr>
              <a:t>กระบวนการบริหารและการจัดการ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400" b="1" dirty="0">
                <a:solidFill>
                  <a:srgbClr val="000000"/>
                </a:solidFill>
                <a:latin typeface="TH SarabunPSK"/>
                <a:cs typeface="+mj-cs"/>
              </a:rPr>
              <a:t> มาตรฐานที่ 3 </a:t>
            </a:r>
            <a:r>
              <a:rPr lang="th-TH" sz="4400" b="1" dirty="0">
                <a:solidFill>
                  <a:srgbClr val="FF0000"/>
                </a:solidFill>
                <a:latin typeface="TH SarabunPSK"/>
                <a:cs typeface="+mj-cs"/>
              </a:rPr>
              <a:t>กระบวนการจัดการเรียนการสอนที่เน้นผู้เรียนเป็นสำคัญ </a:t>
            </a:r>
            <a:endParaRPr lang="th-TH" sz="4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7266741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b="1" dirty="0">
                <a:solidFill>
                  <a:prstClr val="black"/>
                </a:solidFill>
              </a:rPr>
              <a:t>มาตรฐานการศึกษาขั้นพื้นฐานศูนย์การศึกษาพิเศษ 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TH SarabunPSK"/>
                <a:cs typeface="+mj-cs"/>
              </a:rPr>
              <a:t> มาตรฐานที่ 1 </a:t>
            </a:r>
            <a:r>
              <a:rPr lang="th-TH" sz="4800" b="1" dirty="0">
                <a:solidFill>
                  <a:srgbClr val="FF0000"/>
                </a:solidFill>
                <a:latin typeface="TH SarabunPSK"/>
                <a:cs typeface="+mj-cs"/>
              </a:rPr>
              <a:t>คุณภาพของผู้เรียน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solidFill>
                  <a:srgbClr val="000000"/>
                </a:solidFill>
                <a:latin typeface="TH SarabunPSK"/>
                <a:cs typeface="+mj-cs"/>
              </a:rPr>
              <a:t>         1.1 </a:t>
            </a:r>
            <a:r>
              <a:rPr lang="th-TH" sz="4800" b="1" u="sng" dirty="0">
                <a:solidFill>
                  <a:srgbClr val="0000FF"/>
                </a:solidFill>
                <a:latin typeface="TH SarabunPSK"/>
                <a:cs typeface="+mj-cs"/>
              </a:rPr>
              <a:t>ผลการพัฒนาผู้เรียน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solidFill>
                  <a:srgbClr val="000000"/>
                </a:solidFill>
                <a:latin typeface="TH SarabunPSK"/>
                <a:cs typeface="+mj-cs"/>
              </a:rPr>
              <a:t>         1.2 คุณลักษณะที่พึงประสงค์ของผู้เรียน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400" b="1" dirty="0">
                <a:solidFill>
                  <a:srgbClr val="000000"/>
                </a:solidFill>
                <a:latin typeface="TH SarabunPSK"/>
                <a:cs typeface="+mj-cs"/>
              </a:rPr>
              <a:t> มาตรฐานที่ 2 </a:t>
            </a:r>
            <a:r>
              <a:rPr lang="th-TH" sz="4400" b="1" dirty="0">
                <a:solidFill>
                  <a:srgbClr val="FF0000"/>
                </a:solidFill>
                <a:latin typeface="TH SarabunPSK"/>
                <a:cs typeface="+mj-cs"/>
              </a:rPr>
              <a:t>กระบวนการบริหารและการจัดการ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400" b="1" dirty="0">
                <a:solidFill>
                  <a:srgbClr val="000000"/>
                </a:solidFill>
                <a:latin typeface="TH SarabunPSK"/>
                <a:cs typeface="+mj-cs"/>
              </a:rPr>
              <a:t> มาตรฐานที่ 3 </a:t>
            </a:r>
            <a:r>
              <a:rPr lang="th-TH" sz="4400" b="1" dirty="0">
                <a:solidFill>
                  <a:srgbClr val="FF0000"/>
                </a:solidFill>
                <a:latin typeface="TH SarabunPSK"/>
                <a:cs typeface="+mj-cs"/>
              </a:rPr>
              <a:t>กระบวนการจัดการเรียนการสอนที่เน้นผู้เรียนเป็นสำคัญ </a:t>
            </a:r>
            <a:endParaRPr lang="th-TH" sz="4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2847722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34788" y="476672"/>
            <a:ext cx="7969660" cy="5688632"/>
          </a:xfrm>
          <a:solidFill>
            <a:srgbClr val="0000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82296" lvl="0" indent="0" algn="ctr">
              <a:spcBef>
                <a:spcPts val="0"/>
              </a:spcBef>
              <a:buNone/>
            </a:pPr>
            <a:endParaRPr lang="th-TH" sz="5400" b="1" dirty="0">
              <a:solidFill>
                <a:prstClr val="black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 marL="768096" lvl="0" indent="-685800" algn="ctr">
              <a:spcBef>
                <a:spcPts val="0"/>
              </a:spcBef>
              <a:buFont typeface="Wingdings" pitchFamily="2" charset="2"/>
              <a:buChar char="v"/>
            </a:pPr>
            <a:r>
              <a:rPr lang="th-TH" sz="8000" b="1" dirty="0">
                <a:solidFill>
                  <a:srgbClr val="FFFF00"/>
                </a:solidFill>
                <a:latin typeface="Angsana New" pitchFamily="18" charset="-34"/>
                <a:ea typeface="+mj-ea"/>
                <a:cs typeface="Angsana New" pitchFamily="18" charset="-34"/>
              </a:rPr>
              <a:t>6. สรุปแนวดำเนินการประกันภาพภายในของสถานศึกษา</a:t>
            </a:r>
            <a:endParaRPr lang="th-TH" sz="8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pic>
        <p:nvPicPr>
          <p:cNvPr id="5" name="Picture 4" descr="C:\Documents and Settings\MeGaByTe\Desktop\ภาพเคลื่อนไหวๆ\24b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32055">
            <a:off x="2330961" y="5754536"/>
            <a:ext cx="1123906" cy="1461078"/>
          </a:xfrm>
          <a:prstGeom prst="rect">
            <a:avLst/>
          </a:prstGeom>
          <a:noFill/>
        </p:spPr>
      </p:pic>
      <p:pic>
        <p:nvPicPr>
          <p:cNvPr id="6" name="Picture 4" descr="C:\Documents and Settings\MeGaByTe\Desktop\ภาพเคลื่อนไหวๆ\24b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35391">
            <a:off x="5251188" y="5275539"/>
            <a:ext cx="1272654" cy="1471970"/>
          </a:xfrm>
          <a:prstGeom prst="rect">
            <a:avLst/>
          </a:prstGeom>
          <a:noFill/>
        </p:spPr>
      </p:pic>
      <p:pic>
        <p:nvPicPr>
          <p:cNvPr id="7" name="Picture 4" descr="C:\Documents and Settings\MeGaByTe\Desktop\ภาพเคลื่อนไหวๆ\24b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81021">
            <a:off x="8041700" y="4087608"/>
            <a:ext cx="1648414" cy="2036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17100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rgbClr val="FFE5FA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จัดให้มีระบบการประกันคุณภาพภายในฯ และดำเนินการตามที่กำหนดในกฎกระทรวงฯ 2561 ดังนี้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กำหนดมาตรฐานการศึกษาของสถานศึกษา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ให้เป็นไปตามมาตรฐานที่กระทรวงฯ ประกาศกำหนด และประกาศค่าเป้าหมายความสำเร็จตามความพร้อมและบริบทของสถานศึกษา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7289732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rgbClr val="FFE5FA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จัดทำแผนพัฒนา ฯ 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ที่มุ่งคุณภาพตามมาตรฐานการศึกษาของสถานศึกษา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4800" b="1" i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ดำเนินการ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ตามแผนพัฒนาฯ 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ที่กำหนดไว้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9764296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5865515"/>
          </a:xfrm>
          <a:solidFill>
            <a:srgbClr val="FFE5FA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th-TH" sz="4800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ประเมินผล</a:t>
            </a:r>
            <a:r>
              <a:rPr lang="th-TH" sz="4800" b="1" i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ตรวจสอบคุณภาพภายใน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ตาม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มาตรฐานที่สถานศึกษากำหนด ด้วยวิธีการและเครื่องมือที่หลากหลาย เหมาะสม </a:t>
            </a:r>
            <a:r>
              <a:rPr lang="th-TH" sz="4800" b="1" i="1" u="sng" dirty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อย่างน้อยภาคเรียนละ 1 ครั้ง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4800" b="1" i="1" u="sng" dirty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ผู้บริหารนำผลการประเมินมาจัดทำเป็นบทสรุป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i="1" u="sng" dirty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ของผู้บริหาร ใช้เป็นข้อมูลในการวางแผนพัฒนาการศึกษาของสถานศึกษาเป็นระยะ ๆ อย่างต่อเนื่อง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0008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29600" cy="792089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th-TH" sz="4800" b="1" dirty="0">
                <a:ea typeface="Calibri"/>
              </a:rPr>
              <a:t>2. การดำเนินงานของกระทรวงฯ ตามมาตรา 47 </a:t>
            </a:r>
            <a:endParaRPr lang="en-US" sz="4800" b="1" dirty="0">
              <a:ea typeface="Calibri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th-TH" sz="4000" b="1" dirty="0">
                <a:solidFill>
                  <a:srgbClr val="0000FF"/>
                </a:solidFill>
                <a:ea typeface="Calibri"/>
                <a:cs typeface="+mj-cs"/>
              </a:rPr>
              <a:t>ฉบับที่ 1 </a:t>
            </a:r>
            <a:r>
              <a:rPr lang="th-TH" sz="4000" b="1" dirty="0">
                <a:ea typeface="Calibri"/>
                <a:cs typeface="+mj-cs"/>
              </a:rPr>
              <a:t>กฎกระทรวงว่าด้วย “ระบบ หลักเกณฑ์ และวิธีการประกันคุณภาพการศึกษาภายในสถานศึกษา </a:t>
            </a:r>
            <a:r>
              <a:rPr lang="th-TH" sz="4000" b="1" u="sng" dirty="0">
                <a:solidFill>
                  <a:srgbClr val="FF0000"/>
                </a:solidFill>
                <a:ea typeface="Calibri"/>
                <a:cs typeface="+mj-cs"/>
              </a:rPr>
              <a:t>ระดับการศึกษาขั้นพื้นฐาน” พ.ศ. 2546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th-TH" sz="4000" b="1" dirty="0">
                <a:solidFill>
                  <a:srgbClr val="0000FF"/>
                </a:solidFill>
                <a:ea typeface="Calibri"/>
                <a:cs typeface="+mj-cs"/>
              </a:rPr>
              <a:t>ฉบับที่ 2 กฎกระทรวงว่าด้วย “ระบบ หลักเกณฑ์ และวิธีการประกันคุณภาพการศึกษา” พ.ศ. 2553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th-TH" sz="4000" b="1" dirty="0">
                <a:solidFill>
                  <a:srgbClr val="0000FF"/>
                </a:solidFill>
                <a:ea typeface="Calibri"/>
                <a:cs typeface="Angsana New"/>
              </a:rPr>
              <a:t>ฉบับที่ 3 </a:t>
            </a:r>
            <a:r>
              <a:rPr lang="th-TH" sz="4000" b="1" i="1" u="sng" dirty="0">
                <a:solidFill>
                  <a:srgbClr val="FF0000"/>
                </a:solidFill>
                <a:ea typeface="Calibri"/>
                <a:cs typeface="+mj-cs"/>
              </a:rPr>
              <a:t>กฎกระทรวง “การประกันคุณภาพการศึกษา”พ.ศ. 2561 (20 กุมภาพันธ์ 2561)</a:t>
            </a:r>
            <a:endParaRPr lang="en-US" sz="4000" b="1" i="1" u="sng" dirty="0">
              <a:solidFill>
                <a:srgbClr val="FF0000"/>
              </a:solidFill>
              <a:ea typeface="Calibri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pic>
        <p:nvPicPr>
          <p:cNvPr id="5" name="Picture 5" descr="D:\รูปภาพ\1440150630-o.jpg.gif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4051">
            <a:off x="6188890" y="4518285"/>
            <a:ext cx="2390014" cy="2075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1803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rgbClr val="FFE5FA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5. </a:t>
            </a:r>
            <a:r>
              <a:rPr lang="th-TH" sz="54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ติดตามผลการดำเนินการตามแผนพัฒนาฯ</a:t>
            </a:r>
            <a:r>
              <a:rPr lang="th-TH" sz="5400" b="1" i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</a:t>
            </a:r>
            <a:r>
              <a:rPr lang="th-TH" sz="54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แผนปฏิบัติการประจำปี 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เป็นระยะ ๆ อย่างน้อยภาคเรียนละ 1 ครั้ง และนำผลการติดตามไปใช้ประโยชน์ในการปรับปรุง/พัฒนาคุณภาพการศึกษาของสถานศึกษา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1249162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rgbClr val="FFE5FA"/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6.  </a:t>
            </a:r>
            <a:r>
              <a:rPr lang="th-TH" sz="4800" b="1" i="1" u="sng" dirty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จัดทำ/จัดส่ง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รายงานผลการประเมินตนเอง 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SAR) 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</a:t>
            </a:r>
          </a:p>
          <a:p>
            <a:pPr marL="0" indent="0">
              <a:buNone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เป็นผลจากการ</a:t>
            </a:r>
            <a:r>
              <a:rPr lang="th-TH" sz="4800" b="1" i="1" u="sng" dirty="0">
                <a:solidFill>
                  <a:srgbClr val="0000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ประเมินผลและตรวจสอบคุณภาพภายในตามมาตรฐานของสถานศึกษา 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ที่สะท้อนคุณภาพของผู้เรียน และผลสำเร็จของการบริหารจัดการศึกษา ดังนี้</a:t>
            </a:r>
          </a:p>
          <a:p>
            <a:pPr marL="0" indent="0">
              <a:buNone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 6.1 จัดทำ </a:t>
            </a:r>
            <a:r>
              <a:rPr lang="en-US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SAR 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ตามกระบวนการพัฒนาคุณภาพตามมาตรฐานของสถานศึกษา 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ตามรูปแบบที่ </a:t>
            </a:r>
            <a:r>
              <a:rPr lang="th-TH" sz="4800" b="1" i="1" u="sng" dirty="0" err="1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สช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กำหนด เพื่อให้ได้ข้อมูลครอบคลุมตามที่หน่วยงานต้องการนำไปใช้ประโยชน์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4602278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rgbClr val="FFE5FA"/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6.2 </a:t>
            </a:r>
            <a:r>
              <a:rPr lang="th-TH" sz="52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นำเสนอ </a:t>
            </a:r>
            <a:r>
              <a:rPr lang="en-US" sz="52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SAR </a:t>
            </a:r>
            <a:r>
              <a:rPr lang="th-TH" sz="52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ต่อคณะกรรมการบริหารโรงเรีย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 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ให้ความเห็นชอบ แล้วเผยแพร่ต่อสาธารณชน หน่วยงานที่เกี่ยวข้อง รวมทั้งส่งให้แก่หน่วยงานต้นสังกัด หรือหน่วยงานที่กำกับดูแลเป็นประจำทุกปี ดังนี้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1) กทม. ส่งกลุ่มงานโรงเรียนสามัญศึกษา </a:t>
            </a:r>
            <a:r>
              <a:rPr lang="th-TH" sz="48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สช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2) ส่วนภูมิภาค ส่งสำนักงานศึกษาธิการจังหวัด สำหรับ 5 จังหวัดชายแดนภาคใต้ คือ ปัตตานี ยะลา นราธิวาส สตูล และสงขลา ส่งสำนักงานการศึกษาเอกชนจังหวัด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5864392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5865515"/>
          </a:xfrm>
          <a:solidFill>
            <a:srgbClr val="FFE5FA"/>
          </a:solidFill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7. 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พัฒนาสถานศึกษาให้มีคุณภาพ 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โดยนำผลจาก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การประเมินตนเอง และข้อเสนอแนะจากหน่วยงานต้นสังกัด หรือหน่วยงานที่กำกับดูแลไปใช้ในการวางแผนพัฒนาฯ ให้มีประสิทธิภาพ และพัฒนา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อย่างต่อเนื่อง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8. 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ให้ความร่วมมือกับ สมศ.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ในการประเมินภายนอก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พร้อมทั้ง</a:t>
            </a:r>
            <a:r>
              <a:rPr lang="th-TH" sz="4800" b="1" i="1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ปรับปรุงและพัฒนา</a:t>
            </a:r>
            <a:r>
              <a:rPr lang="th-TH" sz="4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คุณภาพของสถานศึกษาตามข้อเสนอแนะ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202112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34788" y="476672"/>
            <a:ext cx="7969660" cy="5688632"/>
          </a:xfrm>
          <a:solidFill>
            <a:srgbClr val="0000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82296" lvl="0" indent="0" algn="ctr">
              <a:spcBef>
                <a:spcPts val="0"/>
              </a:spcBef>
              <a:buNone/>
            </a:pPr>
            <a:endParaRPr lang="th-TH" sz="5400" b="1" dirty="0">
              <a:solidFill>
                <a:prstClr val="black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 marL="768096" lvl="0" indent="-685800" algn="ctr">
              <a:spcBef>
                <a:spcPts val="0"/>
              </a:spcBef>
              <a:buFont typeface="Wingdings" pitchFamily="2" charset="2"/>
              <a:buChar char="v"/>
            </a:pPr>
            <a:r>
              <a:rPr lang="th-TH" sz="8000" b="1" dirty="0">
                <a:solidFill>
                  <a:srgbClr val="FFFF00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สรุปแนวดำเนินการประกันภาพภายในของต้นสังกัด</a:t>
            </a:r>
            <a:endParaRPr lang="th-TH" sz="8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pic>
        <p:nvPicPr>
          <p:cNvPr id="5" name="Picture 4" descr="C:\Documents and Settings\MeGaByTe\Desktop\ภาพเคลื่อนไหวๆ\24b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32055">
            <a:off x="2330961" y="5754536"/>
            <a:ext cx="1123906" cy="1461078"/>
          </a:xfrm>
          <a:prstGeom prst="rect">
            <a:avLst/>
          </a:prstGeom>
          <a:noFill/>
        </p:spPr>
      </p:pic>
      <p:pic>
        <p:nvPicPr>
          <p:cNvPr id="6" name="Picture 4" descr="C:\Documents and Settings\MeGaByTe\Desktop\ภาพเคลื่อนไหวๆ\24b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35391">
            <a:off x="5251188" y="5275539"/>
            <a:ext cx="1272654" cy="1471970"/>
          </a:xfrm>
          <a:prstGeom prst="rect">
            <a:avLst/>
          </a:prstGeom>
          <a:noFill/>
        </p:spPr>
      </p:pic>
      <p:pic>
        <p:nvPicPr>
          <p:cNvPr id="7" name="Picture 4" descr="C:\Documents and Settings\MeGaByTe\Desktop\ภาพเคลื่อนไหวๆ\24b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81021">
            <a:off x="8041700" y="4087608"/>
            <a:ext cx="1648414" cy="2036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97149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6200" y="260648"/>
            <a:ext cx="8915400" cy="5865515"/>
          </a:xfrm>
          <a:solidFill>
            <a:srgbClr val="FFE5FA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1.ให้คำปรึกษาช่วยเหลือแนะนำ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2.รวบรวม และสังเคราะห์ </a:t>
            </a:r>
            <a:r>
              <a:rPr lang="en-US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SAR </a:t>
            </a: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สถานศึกษาส่ง สมศ.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3.ติดตามผลการดำเนินงานของสถานศึกษา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4.ให้ความร่วมมือกับ สมศ.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7017827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3142"/>
            <a:ext cx="8301608" cy="1245618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5400" b="1" dirty="0">
                <a:solidFill>
                  <a:srgbClr val="000000"/>
                </a:solidFill>
                <a:ea typeface="Calibri"/>
              </a:rPr>
              <a:t>7. ยุทธศาสตร์ในแผนการศึกษาชาติ 20 ปี </a:t>
            </a:r>
            <a:br>
              <a:rPr lang="th-TH" sz="5400" b="1" dirty="0">
                <a:solidFill>
                  <a:srgbClr val="000000"/>
                </a:solidFill>
                <a:ea typeface="Calibri"/>
              </a:rPr>
            </a:br>
            <a:r>
              <a:rPr lang="th-TH" sz="5400" b="1" dirty="0">
                <a:solidFill>
                  <a:srgbClr val="000000"/>
                </a:solidFill>
                <a:ea typeface="Calibri"/>
              </a:rPr>
              <a:t>พ.ศ.</a:t>
            </a:r>
            <a:r>
              <a:rPr lang="en-US" sz="5400" b="1" dirty="0">
                <a:solidFill>
                  <a:srgbClr val="000000"/>
                </a:solidFill>
                <a:ea typeface="Calibri"/>
              </a:rPr>
              <a:t> </a:t>
            </a:r>
            <a:r>
              <a:rPr lang="en-US" sz="5400" b="1" dirty="0">
                <a:solidFill>
                  <a:srgbClr val="000000"/>
                </a:solidFill>
                <a:latin typeface="TH SarabunPSK"/>
                <a:ea typeface="Calibri"/>
              </a:rPr>
              <a:t>2560-2579</a:t>
            </a:r>
            <a:endParaRPr lang="en-US" sz="5400" dirty="0">
              <a:solidFill>
                <a:prstClr val="black"/>
              </a:solidFill>
              <a:latin typeface="Angsana New" pitchFamily="18" charset="-34"/>
              <a:ea typeface="+mn-ea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1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)</a:t>
            </a: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การจัดการศึกษา เพื่อความมั่นคงของสังคม และประเทศชาติ</a:t>
            </a:r>
            <a:endParaRPr lang="en-US" sz="4000" b="1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2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)</a:t>
            </a: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การผลิตและพัฒนากำลังคน การวิจัย และนวัตกรรมเพื่อสร้างขีดความสามารถ ในการแข่งขันของประเทศ</a:t>
            </a:r>
            <a:endParaRPr lang="en-US" sz="4000" b="1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3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)</a:t>
            </a: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การพัฒนาศักยภาพคนทุกช่วงวัย และการสร้างสังคมแห่งการเรียนรู้</a:t>
            </a:r>
            <a:endParaRPr lang="en-US" sz="4000" b="1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4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)</a:t>
            </a: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การสร้างโอกาสความเสมอภาค และความเท่าเทียมทางการศึกษา</a:t>
            </a:r>
            <a:endParaRPr lang="en-US" sz="4000" b="1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5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)</a:t>
            </a: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การจัดการศึกษาเพื่อ สร้างเสริม คุณภาพชีวิต ที่เป็นมิตรกับ สิ่งแวดล้อม</a:t>
            </a:r>
            <a:endParaRPr lang="en-US" sz="4000" b="1" dirty="0">
              <a:latin typeface="Angsana New" pitchFamily="18" charset="-34"/>
              <a:ea typeface="Calibri"/>
              <a:cs typeface="Angsana New" pitchFamily="18" charset="-3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6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)</a:t>
            </a:r>
            <a:r>
              <a:rPr lang="en-US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  </a:t>
            </a:r>
            <a:r>
              <a:rPr lang="th-TH" sz="5400" b="1" dirty="0">
                <a:solidFill>
                  <a:srgbClr val="000000"/>
                </a:solidFill>
                <a:latin typeface="Angsana New" pitchFamily="18" charset="-34"/>
                <a:ea typeface="Calibri"/>
                <a:cs typeface="Angsana New" pitchFamily="18" charset="-34"/>
              </a:rPr>
              <a:t>การพัฒนาประสิทธิภาพของระบบบริหารจัดการศึกษา</a:t>
            </a:r>
            <a:endParaRPr lang="th-TH" sz="54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7292372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509713"/>
          </a:xfrm>
          <a:solidFill>
            <a:srgbClr val="00FFFF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h-TH" b="1" dirty="0"/>
              <a:t/>
            </a:r>
            <a:br>
              <a:rPr lang="th-TH" b="1" dirty="0"/>
            </a:br>
            <a:r>
              <a:rPr lang="th-TH" b="1" dirty="0"/>
              <a:t>8. </a:t>
            </a:r>
            <a:r>
              <a:rPr lang="th-TH" sz="4800" b="1" dirty="0"/>
              <a:t>คุณภาพของคนไทยตาม</a:t>
            </a:r>
            <a:br>
              <a:rPr lang="th-TH" sz="4800" b="1" dirty="0"/>
            </a:br>
            <a:r>
              <a:rPr lang="th-TH" sz="4800" b="1" dirty="0"/>
              <a:t>แผนการศึกษาชาติ พ.ศ. 2560-2579</a:t>
            </a:r>
            <a:r>
              <a:rPr lang="en-US" dirty="0"/>
              <a:t/>
            </a:r>
            <a:br>
              <a:rPr lang="en-US" dirty="0"/>
            </a:br>
            <a:r>
              <a:rPr lang="th-TH" b="1" dirty="0">
                <a:solidFill>
                  <a:srgbClr val="0000FF"/>
                </a:solidFill>
                <a:cs typeface="+mn-cs"/>
              </a:rPr>
              <a:t> </a:t>
            </a:r>
            <a:endParaRPr lang="th-TH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defRPr/>
            </a:pPr>
            <a:r>
              <a:rPr lang="en-US" sz="4800" b="1" dirty="0">
                <a:solidFill>
                  <a:prstClr val="black"/>
                </a:solidFill>
                <a:cs typeface="+mj-cs"/>
              </a:rPr>
              <a:t> </a:t>
            </a:r>
            <a:r>
              <a:rPr lang="th-TH" sz="4800" b="1" dirty="0">
                <a:ea typeface="Calibri"/>
                <a:cs typeface="+mj-cs"/>
              </a:rPr>
              <a:t>หลักการและแนวคิดของแผนการศึกษาชาติ</a:t>
            </a:r>
            <a:endParaRPr lang="en-US" sz="3600" dirty="0">
              <a:ea typeface="Calibri"/>
              <a:cs typeface="+mj-cs"/>
            </a:endParaRP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300" b="1" dirty="0">
                <a:solidFill>
                  <a:prstClr val="black"/>
                </a:solidFill>
                <a:cs typeface="+mj-cs"/>
              </a:rPr>
              <a:t>1.1</a:t>
            </a:r>
            <a:r>
              <a:rPr lang="en-US" sz="4300" b="1" dirty="0">
                <a:solidFill>
                  <a:prstClr val="black"/>
                </a:solidFill>
                <a:cs typeface="+mj-cs"/>
              </a:rPr>
              <a:t> </a:t>
            </a:r>
            <a:r>
              <a:rPr lang="en-US" sz="3500" b="1" dirty="0">
                <a:solidFill>
                  <a:prstClr val="black"/>
                </a:solidFill>
                <a:cs typeface="+mj-cs"/>
              </a:rPr>
              <a:t>SDGs : Sustainable Development Goals 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3500" b="1" dirty="0">
                <a:solidFill>
                  <a:prstClr val="black"/>
                </a:solidFill>
                <a:cs typeface="+mj-cs"/>
              </a:rPr>
              <a:t>     </a:t>
            </a:r>
            <a:r>
              <a:rPr lang="th-TH" sz="4300" b="1" dirty="0">
                <a:solidFill>
                  <a:prstClr val="black"/>
                </a:solidFill>
                <a:cs typeface="+mj-cs"/>
              </a:rPr>
              <a:t>(</a:t>
            </a:r>
            <a:r>
              <a:rPr lang="th-TH" sz="4800" b="1" dirty="0">
                <a:solidFill>
                  <a:prstClr val="black"/>
                </a:solidFill>
                <a:cs typeface="+mj-cs"/>
              </a:rPr>
              <a:t>การพัฒนาที่ยั่งยืน)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800" b="1" dirty="0">
                <a:solidFill>
                  <a:prstClr val="black"/>
                </a:solidFill>
                <a:cs typeface="+mj-cs"/>
              </a:rPr>
              <a:t>1.2 เศรษฐกิจพอเพียง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800" b="1" dirty="0">
                <a:solidFill>
                  <a:prstClr val="black"/>
                </a:solidFill>
                <a:cs typeface="+mj-cs"/>
              </a:rPr>
              <a:t>1.3 โลกในศตวรรษที่ 21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4800" b="1" dirty="0">
                <a:solidFill>
                  <a:prstClr val="black"/>
                </a:solidFill>
                <a:cs typeface="+mj-cs"/>
              </a:rPr>
              <a:t>    </a:t>
            </a:r>
            <a:endParaRPr lang="th-TH" sz="4800" b="1" dirty="0">
              <a:solidFill>
                <a:prstClr val="black"/>
              </a:solidFill>
              <a:cs typeface="+mj-cs"/>
            </a:endParaRP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800" b="1" dirty="0">
                <a:solidFill>
                  <a:prstClr val="black"/>
                </a:solidFill>
                <a:cs typeface="+mj-cs"/>
              </a:rPr>
              <a:t>             </a:t>
            </a:r>
            <a:endParaRPr lang="th-TH" sz="4000" b="1" dirty="0">
              <a:cs typeface="+mj-cs"/>
            </a:endParaRPr>
          </a:p>
        </p:txBody>
      </p:sp>
      <p:sp>
        <p:nvSpPr>
          <p:cNvPr id="43012" name="ตัวยึดท้ายกระดา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54810774"/>
      </p:ext>
    </p:extLst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5472459"/>
          </a:xfr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4800" b="1" i="1" u="sng" dirty="0">
                <a:solidFill>
                  <a:srgbClr val="FF0000"/>
                </a:solidFill>
                <a:cs typeface="+mj-cs"/>
              </a:rPr>
              <a:t>ผลที่คาดว่าจะได้รับ</a:t>
            </a:r>
            <a:endParaRPr lang="en-US" sz="4800" b="1" i="1" u="sng" dirty="0">
              <a:solidFill>
                <a:srgbClr val="FF0000"/>
              </a:solidFill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cs typeface="+mj-cs"/>
              </a:rPr>
              <a:t> 1. ประเทศไทยก้าวข้ามประเทศที่มีรายได้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cs typeface="+mj-cs"/>
              </a:rPr>
              <a:t>ปานกลาง สู่รายได้สูง</a:t>
            </a:r>
            <a:endParaRPr lang="en-US" sz="4800" b="1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cs typeface="+mj-cs"/>
              </a:rPr>
              <a:t> 2. เป็นสังคมแห่งการเรียนรู้และคุณธรรม มุ่งสู่การพัฒนาที่ยั่งยืน</a:t>
            </a:r>
            <a:endParaRPr lang="en-US" sz="4800" b="1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cs typeface="+mj-cs"/>
              </a:rPr>
              <a:t> 3. คุณภาพของเด็กไทย </a:t>
            </a:r>
            <a:r>
              <a:rPr lang="th-TH" sz="4800" b="1" u="sng" dirty="0">
                <a:cs typeface="+mj-cs"/>
              </a:rPr>
              <a:t>3</a:t>
            </a:r>
            <a:r>
              <a:rPr lang="en-US" sz="4800" b="1" u="sng" dirty="0">
                <a:cs typeface="+mj-cs"/>
              </a:rPr>
              <a:t>R’s </a:t>
            </a:r>
            <a:r>
              <a:rPr lang="th-TH" sz="4800" b="1" u="sng" dirty="0">
                <a:cs typeface="+mj-cs"/>
              </a:rPr>
              <a:t>และ 8</a:t>
            </a:r>
            <a:r>
              <a:rPr lang="en-US" sz="4800" b="1" u="sng" dirty="0">
                <a:cs typeface="+mj-cs"/>
              </a:rPr>
              <a:t>C’s  </a:t>
            </a:r>
            <a:endParaRPr lang="en-US" sz="4800" b="1" dirty="0">
              <a:cs typeface="+mj-cs"/>
            </a:endParaRPr>
          </a:p>
          <a:p>
            <a:pPr marL="514350" indent="-514350">
              <a:buFont typeface="Arial" pitchFamily="34" charset="0"/>
              <a:buAutoNum type="arabicPeriod"/>
              <a:defRPr/>
            </a:pP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0732228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4784725"/>
          </a:xfr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sz="3600" b="1" dirty="0">
                <a:cs typeface="+mj-cs"/>
              </a:rPr>
              <a:t>3R’s </a:t>
            </a:r>
            <a:r>
              <a:rPr lang="th-TH" sz="3600" b="1" dirty="0">
                <a:cs typeface="+mj-cs"/>
              </a:rPr>
              <a:t>คือ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5400" b="1" dirty="0">
                <a:cs typeface="+mj-cs"/>
              </a:rPr>
              <a:t>   - การอ่านออก (</a:t>
            </a:r>
            <a:r>
              <a:rPr lang="en-US" sz="5400" b="1" dirty="0">
                <a:solidFill>
                  <a:srgbClr val="FF0000"/>
                </a:solidFill>
                <a:cs typeface="+mj-cs"/>
              </a:rPr>
              <a:t>R</a:t>
            </a:r>
            <a:r>
              <a:rPr lang="en-US" sz="5400" b="1" dirty="0">
                <a:cs typeface="+mj-cs"/>
              </a:rPr>
              <a:t>eading</a:t>
            </a:r>
            <a:r>
              <a:rPr lang="th-TH" sz="5400" b="1" dirty="0">
                <a:cs typeface="+mj-cs"/>
              </a:rPr>
              <a:t>)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5400" b="1" dirty="0">
                <a:cs typeface="+mj-cs"/>
              </a:rPr>
              <a:t>   - การเขียนได้ (</a:t>
            </a:r>
            <a:r>
              <a:rPr lang="en-US" sz="5400" b="1" dirty="0">
                <a:cs typeface="+mj-cs"/>
              </a:rPr>
              <a:t>W</a:t>
            </a:r>
            <a:r>
              <a:rPr lang="en-US" sz="5400" b="1" dirty="0">
                <a:solidFill>
                  <a:srgbClr val="FF0000"/>
                </a:solidFill>
                <a:cs typeface="+mj-cs"/>
              </a:rPr>
              <a:t>r</a:t>
            </a:r>
            <a:r>
              <a:rPr lang="en-US" sz="5400" b="1" dirty="0">
                <a:cs typeface="+mj-cs"/>
              </a:rPr>
              <a:t>iting</a:t>
            </a:r>
            <a:r>
              <a:rPr lang="th-TH" sz="5400" b="1" dirty="0">
                <a:cs typeface="+mj-cs"/>
              </a:rPr>
              <a:t>)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5400" b="1" dirty="0">
                <a:cs typeface="+mj-cs"/>
              </a:rPr>
              <a:t>   - การคิดเลขเป็น (</a:t>
            </a:r>
            <a:r>
              <a:rPr lang="en-US" sz="5400" b="1" dirty="0">
                <a:cs typeface="+mj-cs"/>
              </a:rPr>
              <a:t>A</a:t>
            </a:r>
            <a:r>
              <a:rPr lang="en-US" sz="5400" b="1" dirty="0">
                <a:solidFill>
                  <a:srgbClr val="FF0000"/>
                </a:solidFill>
                <a:cs typeface="+mj-cs"/>
              </a:rPr>
              <a:t>r</a:t>
            </a:r>
            <a:r>
              <a:rPr lang="en-US" sz="5400" b="1" dirty="0">
                <a:cs typeface="+mj-cs"/>
              </a:rPr>
              <a:t>ithmetic</a:t>
            </a:r>
            <a:r>
              <a:rPr lang="th-TH" sz="5400" b="1" dirty="0">
                <a:cs typeface="+mj-cs"/>
              </a:rPr>
              <a:t>)</a:t>
            </a:r>
          </a:p>
          <a:p>
            <a:pPr marL="514350" indent="-514350">
              <a:buFont typeface="Arial" pitchFamily="34" charset="0"/>
              <a:buNone/>
              <a:defRPr/>
            </a:pPr>
            <a:endParaRPr lang="th-TH" dirty="0"/>
          </a:p>
          <a:p>
            <a:pPr marL="514350" indent="-514350">
              <a:buFont typeface="Arial" pitchFamily="34" charset="0"/>
              <a:buAutoNum type="arabicPeriod"/>
              <a:defRPr/>
            </a:pP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68974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3886200"/>
          </a:xfrm>
          <a:solidFill>
            <a:srgbClr val="FFFF99"/>
          </a:solidFill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742950" indent="-742950" algn="ctr">
              <a:spcBef>
                <a:spcPts val="0"/>
              </a:spcBef>
              <a:buNone/>
            </a:pPr>
            <a:endParaRPr lang="th-TH" sz="7200" b="1" dirty="0">
              <a:solidFill>
                <a:srgbClr val="0000FF"/>
              </a:solidFill>
              <a:ea typeface="+mj-ea"/>
              <a:cs typeface="Angsana New"/>
            </a:endParaRPr>
          </a:p>
          <a:p>
            <a:pPr marL="742950" indent="-742950" algn="ctr">
              <a:spcBef>
                <a:spcPts val="0"/>
              </a:spcBef>
              <a:buNone/>
            </a:pPr>
            <a:r>
              <a:rPr lang="th-TH" sz="8500" b="1" dirty="0">
                <a:solidFill>
                  <a:srgbClr val="0000FF"/>
                </a:solidFill>
                <a:ea typeface="+mj-ea"/>
                <a:cs typeface="Angsana New"/>
              </a:rPr>
              <a:t>3. กฎกระทรวง </a:t>
            </a:r>
          </a:p>
          <a:p>
            <a:pPr marL="742950" indent="-742950" algn="ctr">
              <a:spcBef>
                <a:spcPts val="0"/>
              </a:spcBef>
              <a:buNone/>
            </a:pPr>
            <a:r>
              <a:rPr lang="th-TH" sz="8500" b="1" dirty="0">
                <a:solidFill>
                  <a:srgbClr val="0000FF"/>
                </a:solidFill>
                <a:ea typeface="+mj-ea"/>
                <a:cs typeface="Angsana New"/>
              </a:rPr>
              <a:t>“การประกันคุณภาพการศึกษา”พ.ศ.2561</a:t>
            </a:r>
          </a:p>
          <a:p>
            <a:pPr marL="742950" indent="-742950" algn="ctr">
              <a:spcBef>
                <a:spcPts val="0"/>
              </a:spcBef>
              <a:buNone/>
            </a:pPr>
            <a:r>
              <a:rPr lang="th-TH" sz="6000" b="1" dirty="0">
                <a:solidFill>
                  <a:srgbClr val="FF0000"/>
                </a:solidFill>
                <a:cs typeface="Angsana New"/>
              </a:rPr>
              <a:t> </a:t>
            </a:r>
            <a:endParaRPr lang="th-TH" sz="6000" dirty="0">
              <a:solidFill>
                <a:srgbClr val="FF0000"/>
              </a:solidFill>
            </a:endParaRPr>
          </a:p>
        </p:txBody>
      </p:sp>
      <p:pic>
        <p:nvPicPr>
          <p:cNvPr id="160770" name="Picture 2" descr="C:\Documents and Settings\User\Desktop\การ์ตูนการละเล่นไทย\PLAY01\colour .jpg\06+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572000"/>
            <a:ext cx="2408472" cy="2133600"/>
          </a:xfrm>
          <a:prstGeom prst="rect">
            <a:avLst/>
          </a:prstGeom>
          <a:noFill/>
        </p:spPr>
      </p:pic>
      <p:pic>
        <p:nvPicPr>
          <p:cNvPr id="160771" name="Picture 3" descr="C:\Documents and Settings\User\Desktop\การ์ตูนการละเล่นไทย\PLAY01\colour .jpg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343400"/>
            <a:ext cx="2331942" cy="1998109"/>
          </a:xfrm>
          <a:prstGeom prst="rect">
            <a:avLst/>
          </a:prstGeom>
          <a:noFill/>
        </p:spPr>
      </p:pic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7710909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192838"/>
          </a:xfr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4000" b="1" dirty="0">
                <a:solidFill>
                  <a:srgbClr val="FF0000"/>
                </a:solidFill>
                <a:cs typeface="+mj-cs"/>
              </a:rPr>
              <a:t>8C’s 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ได้แก่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4400" b="1" dirty="0">
                <a:solidFill>
                  <a:srgbClr val="0000FF"/>
                </a:solidFill>
                <a:cs typeface="+mj-cs"/>
              </a:rPr>
              <a:t>1. คิดอย่างมีวิจารณญาณมีทักษะในการแก้ปัญหา</a:t>
            </a:r>
            <a:r>
              <a:rPr lang="en-US" sz="4400" b="1" dirty="0">
                <a:cs typeface="+mj-cs"/>
              </a:rPr>
              <a:t>: </a:t>
            </a:r>
            <a:r>
              <a:rPr lang="en-US" sz="4000" b="1" dirty="0">
                <a:cs typeface="+mj-cs"/>
              </a:rPr>
              <a:t>Critical Thinking and Solving Problem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4000" b="1" dirty="0">
                <a:solidFill>
                  <a:srgbClr val="0000FF"/>
                </a:solidFill>
                <a:cs typeface="+mj-cs"/>
              </a:rPr>
              <a:t>2. </a:t>
            </a:r>
            <a:r>
              <a:rPr lang="th-TH" sz="4400" b="1" dirty="0">
                <a:solidFill>
                  <a:srgbClr val="0000FF"/>
                </a:solidFill>
                <a:cs typeface="+mj-cs"/>
              </a:rPr>
              <a:t>ทักษะด้านการสร้างสรรค์ และนวัตกรรม</a:t>
            </a:r>
            <a:r>
              <a:rPr lang="en-US" sz="4400" b="1" dirty="0">
                <a:solidFill>
                  <a:srgbClr val="0000FF"/>
                </a:solidFill>
                <a:cs typeface="+mj-cs"/>
              </a:rPr>
              <a:t>: </a:t>
            </a:r>
            <a:r>
              <a:rPr lang="en-US" sz="4000" b="1" dirty="0">
                <a:cs typeface="+mj-cs"/>
              </a:rPr>
              <a:t>Creative and Innovation</a:t>
            </a:r>
            <a:endParaRPr lang="th-TH" sz="4000" b="1" dirty="0"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4000" b="1" dirty="0">
                <a:solidFill>
                  <a:srgbClr val="0000FF"/>
                </a:solidFill>
                <a:cs typeface="+mj-cs"/>
              </a:rPr>
              <a:t>3. </a:t>
            </a:r>
            <a:r>
              <a:rPr lang="th-TH" sz="4400" b="1" dirty="0">
                <a:solidFill>
                  <a:srgbClr val="0000FF"/>
                </a:solidFill>
                <a:cs typeface="+mj-cs"/>
              </a:rPr>
              <a:t>ทักษะด้านการร่วมมือ ทำงานเป็นทีม ภาวะผู้นำ</a:t>
            </a:r>
            <a:r>
              <a:rPr lang="en-US" sz="4400" b="1" dirty="0">
                <a:solidFill>
                  <a:srgbClr val="0000FF"/>
                </a:solidFill>
                <a:cs typeface="+mj-cs"/>
              </a:rPr>
              <a:t>: </a:t>
            </a:r>
            <a:r>
              <a:rPr lang="en-US" sz="3600" b="1" dirty="0">
                <a:cs typeface="+mj-cs"/>
              </a:rPr>
              <a:t>Collaboration Teamwork and Leadership </a:t>
            </a:r>
            <a:endParaRPr lang="th-TH" sz="3600" b="1" dirty="0"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4000" b="1" dirty="0">
                <a:solidFill>
                  <a:srgbClr val="0000FF"/>
                </a:solidFill>
                <a:cs typeface="+mj-cs"/>
              </a:rPr>
              <a:t>4. </a:t>
            </a:r>
            <a:r>
              <a:rPr lang="th-TH" sz="4400" b="1" dirty="0">
                <a:solidFill>
                  <a:srgbClr val="0000FF"/>
                </a:solidFill>
                <a:cs typeface="+mj-cs"/>
              </a:rPr>
              <a:t>ทักษะ</a:t>
            </a:r>
            <a:r>
              <a:rPr lang="th-TH" sz="4000" b="1" dirty="0">
                <a:solidFill>
                  <a:srgbClr val="0000FF"/>
                </a:solidFill>
                <a:cs typeface="+mj-cs"/>
              </a:rPr>
              <a:t>ด้านความเข้าใจความต่างของวัฒนธรรม ต่างกระบว</a:t>
            </a:r>
            <a:r>
              <a:rPr lang="th-TH" sz="4000" b="1" dirty="0">
                <a:cs typeface="+mj-cs"/>
              </a:rPr>
              <a:t>นทัศน์</a:t>
            </a:r>
            <a:r>
              <a:rPr lang="en-US" sz="4000" b="1" dirty="0">
                <a:cs typeface="+mj-cs"/>
              </a:rPr>
              <a:t>: Cross-Cultural Understanding</a:t>
            </a:r>
            <a:endParaRPr lang="th-TH" sz="4000" b="1" dirty="0"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3600" b="1" dirty="0">
                <a:cs typeface="+mj-cs"/>
              </a:rPr>
              <a:t> </a:t>
            </a:r>
            <a:endParaRPr lang="th-TH" sz="3600" b="1" dirty="0"/>
          </a:p>
        </p:txBody>
      </p:sp>
      <p:sp>
        <p:nvSpPr>
          <p:cNvPr id="46083" name="ตัวยึดท้ายกระดา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821600829"/>
      </p:ext>
    </p:extLst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192838"/>
          </a:xfr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4400" b="1" dirty="0">
                <a:solidFill>
                  <a:srgbClr val="0000FF"/>
                </a:solidFill>
                <a:cs typeface="+mj-cs"/>
              </a:rPr>
              <a:t>5.ทักษะด้านการสื่อสาร สารสนเทศและรู้เท่าทันสื่อ</a:t>
            </a:r>
            <a:r>
              <a:rPr lang="en-US" sz="4400" b="1" dirty="0">
                <a:solidFill>
                  <a:srgbClr val="0000FF"/>
                </a:solidFill>
                <a:cs typeface="+mj-cs"/>
              </a:rPr>
              <a:t>:</a:t>
            </a:r>
            <a:r>
              <a:rPr lang="en-US" sz="4000" b="1" dirty="0">
                <a:solidFill>
                  <a:srgbClr val="0000FF"/>
                </a:solidFill>
                <a:cs typeface="+mj-cs"/>
              </a:rPr>
              <a:t> </a:t>
            </a:r>
            <a:r>
              <a:rPr lang="en-US" sz="4000" b="1" dirty="0">
                <a:cs typeface="+mj-cs"/>
              </a:rPr>
              <a:t>Communication Information and Media Literacy</a:t>
            </a:r>
            <a:endParaRPr lang="th-TH" sz="4000" b="1" dirty="0"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4400" b="1" dirty="0">
                <a:solidFill>
                  <a:srgbClr val="0000FF"/>
                </a:solidFill>
                <a:cs typeface="+mj-cs"/>
              </a:rPr>
              <a:t>6. มีทักษะด้านคอมพิวเตอร์ และเทคโนโลยีสารสนเทศและกา</a:t>
            </a:r>
            <a:r>
              <a:rPr lang="th-TH" sz="4000" b="1" dirty="0">
                <a:solidFill>
                  <a:srgbClr val="0000FF"/>
                </a:solidFill>
                <a:cs typeface="+mj-cs"/>
              </a:rPr>
              <a:t>รสื่อสาร</a:t>
            </a:r>
            <a:r>
              <a:rPr lang="en-US" sz="4000" b="1" dirty="0">
                <a:solidFill>
                  <a:srgbClr val="0000FF"/>
                </a:solidFill>
                <a:cs typeface="+mj-cs"/>
              </a:rPr>
              <a:t>: </a:t>
            </a:r>
            <a:r>
              <a:rPr lang="en-US" sz="4000" b="1" dirty="0">
                <a:cs typeface="+mj-cs"/>
              </a:rPr>
              <a:t>Computing and Media Literacy</a:t>
            </a:r>
            <a:endParaRPr lang="th-TH" sz="4000" b="1" dirty="0"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4400" b="1" dirty="0">
                <a:solidFill>
                  <a:srgbClr val="0000FF"/>
                </a:solidFill>
                <a:cs typeface="+mj-cs"/>
              </a:rPr>
              <a:t>7. มีทักษะอาชีพและการเรียนรู้</a:t>
            </a:r>
            <a:r>
              <a:rPr lang="en-US" sz="4000" b="1" dirty="0">
                <a:solidFill>
                  <a:srgbClr val="0000FF"/>
                </a:solidFill>
                <a:cs typeface="+mj-cs"/>
              </a:rPr>
              <a:t>:</a:t>
            </a:r>
            <a:r>
              <a:rPr lang="en-US" sz="4000" b="1" dirty="0">
                <a:cs typeface="+mj-cs"/>
              </a:rPr>
              <a:t>Career</a:t>
            </a:r>
            <a:r>
              <a:rPr lang="en-US" sz="4000" b="1" dirty="0">
                <a:solidFill>
                  <a:srgbClr val="0000FF"/>
                </a:solidFill>
                <a:cs typeface="+mj-cs"/>
              </a:rPr>
              <a:t> </a:t>
            </a:r>
            <a:r>
              <a:rPr lang="en-US" sz="4000" b="1" dirty="0">
                <a:cs typeface="+mj-cs"/>
              </a:rPr>
              <a:t>&amp;Leaning Self Reliance</a:t>
            </a:r>
            <a:endParaRPr lang="th-TH" sz="4000" b="1" dirty="0"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h-TH" sz="4400" b="1" dirty="0">
                <a:solidFill>
                  <a:srgbClr val="0000FF"/>
                </a:solidFill>
                <a:cs typeface="+mj-cs"/>
              </a:rPr>
              <a:t>8. ความมีเมตตา กรุณา วินัย คุณธรรมแลจริยธรรม </a:t>
            </a:r>
            <a:r>
              <a:rPr lang="en-US" sz="4400" b="1" dirty="0">
                <a:solidFill>
                  <a:srgbClr val="0000FF"/>
                </a:solidFill>
                <a:cs typeface="+mj-cs"/>
              </a:rPr>
              <a:t>: </a:t>
            </a:r>
            <a:r>
              <a:rPr lang="en-US" sz="4000" b="1" dirty="0">
                <a:cs typeface="+mj-cs"/>
              </a:rPr>
              <a:t>Compassion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3600" b="1" dirty="0">
                <a:cs typeface="+mj-cs"/>
              </a:rPr>
              <a:t> </a:t>
            </a:r>
            <a:endParaRPr lang="th-TH" sz="3600" b="1" dirty="0"/>
          </a:p>
        </p:txBody>
      </p:sp>
      <p:sp>
        <p:nvSpPr>
          <p:cNvPr id="46083" name="ตัวยึดท้ายกระดา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570462072"/>
      </p:ext>
    </p:extLst>
  </p:cSld>
  <p:clrMapOvr>
    <a:masterClrMapping/>
  </p:clrMapOvr>
  <p:transition spd="slow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ชื่อเรื่อง 1"/>
          <p:cNvSpPr>
            <a:spLocks noGrp="1"/>
          </p:cNvSpPr>
          <p:nvPr>
            <p:ph type="title"/>
          </p:nvPr>
        </p:nvSpPr>
        <p:spPr>
          <a:xfrm>
            <a:off x="395288" y="152400"/>
            <a:ext cx="8291512" cy="828675"/>
          </a:xfr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b="1" dirty="0"/>
              <a:t>9.นโยบาย/จุดเน้นของกระทรวงศึกษาธิการ 15 ข้อ</a:t>
            </a:r>
            <a:endParaRPr lang="en-US" b="1" dirty="0"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288" y="981075"/>
            <a:ext cx="8229600" cy="5770563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4400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000" b="1" dirty="0">
                <a:cs typeface="+mj-cs"/>
              </a:rPr>
              <a:t> 1) การขับเคลื่อนการแก้ปัญหาจังหวัดชายแดนภาคใต้</a:t>
            </a:r>
          </a:p>
          <a:p>
            <a:pPr marL="14400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000" b="1" dirty="0">
                <a:cs typeface="+mj-cs"/>
              </a:rPr>
              <a:t> 2) อาชีวศึกษาเป็นเลิศ</a:t>
            </a:r>
          </a:p>
          <a:p>
            <a:pPr marL="14400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000" b="1" dirty="0">
                <a:cs typeface="+mj-cs"/>
              </a:rPr>
              <a:t> 3) โครงการประชารัฐ</a:t>
            </a:r>
          </a:p>
          <a:p>
            <a:pPr marL="14400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000" b="1" dirty="0">
                <a:cs typeface="+mj-cs"/>
              </a:rPr>
              <a:t> 4) การยกระดับทักษะภาษาอังกฤษ</a:t>
            </a:r>
          </a:p>
          <a:p>
            <a:pPr marL="14400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000" b="1" dirty="0">
                <a:cs typeface="+mj-cs"/>
              </a:rPr>
              <a:t> 5) โรงเรียนคุณธรรม</a:t>
            </a:r>
          </a:p>
          <a:p>
            <a:pPr marL="14400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000" b="1" dirty="0">
                <a:cs typeface="+mj-cs"/>
              </a:rPr>
              <a:t> 6) </a:t>
            </a:r>
            <a:r>
              <a:rPr lang="en-US" sz="4000" b="1" dirty="0">
                <a:cs typeface="+mj-cs"/>
              </a:rPr>
              <a:t>STEM Education</a:t>
            </a:r>
          </a:p>
          <a:p>
            <a:pPr marL="14400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4000" b="1" dirty="0">
                <a:cs typeface="+mj-cs"/>
              </a:rPr>
              <a:t> </a:t>
            </a:r>
            <a:r>
              <a:rPr lang="th-TH" sz="4000" b="1" dirty="0">
                <a:cs typeface="+mj-cs"/>
              </a:rPr>
              <a:t>7) การยกระดับผลสัมฤทธิ์ </a:t>
            </a:r>
            <a:r>
              <a:rPr lang="en-US" sz="4000" b="1" dirty="0">
                <a:cs typeface="+mj-cs"/>
              </a:rPr>
              <a:t>O-NET</a:t>
            </a:r>
          </a:p>
          <a:p>
            <a:pPr marL="14400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4000" b="1" dirty="0">
                <a:cs typeface="+mj-cs"/>
              </a:rPr>
              <a:t> </a:t>
            </a:r>
            <a:r>
              <a:rPr lang="th-TH" sz="4000" b="1" dirty="0">
                <a:cs typeface="+mj-cs"/>
              </a:rPr>
              <a:t>8)</a:t>
            </a:r>
            <a:r>
              <a:rPr lang="en-US" sz="4000" b="1" dirty="0">
                <a:cs typeface="+mj-cs"/>
              </a:rPr>
              <a:t> </a:t>
            </a:r>
            <a:r>
              <a:rPr lang="th-TH" sz="4000" b="1" dirty="0">
                <a:cs typeface="+mj-cs"/>
              </a:rPr>
              <a:t>โครงการลดเวลาเรียน เพิ่มเวลารู้</a:t>
            </a: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732516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288" y="152400"/>
            <a:ext cx="8291512" cy="684213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b="1" dirty="0"/>
              <a:t>นโยบาย/จุดเน้นของกระทรวงศึกษาธิการ 15 ข้อ</a:t>
            </a:r>
            <a:endParaRPr lang="en-US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288" y="981075"/>
            <a:ext cx="8229600" cy="5770563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400" b="1" dirty="0">
                <a:cs typeface="+mj-cs"/>
              </a:rPr>
              <a:t>  9) การพัฒนาครู</a:t>
            </a: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400" b="1" dirty="0">
                <a:cs typeface="+mj-cs"/>
              </a:rPr>
              <a:t>10) การพัฒนาโรงเรียน </a:t>
            </a:r>
            <a:r>
              <a:rPr lang="en-US" sz="4400" b="1" dirty="0">
                <a:cs typeface="+mj-cs"/>
              </a:rPr>
              <a:t>ICU</a:t>
            </a: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400" b="1" dirty="0">
                <a:cs typeface="+mj-cs"/>
              </a:rPr>
              <a:t>11)</a:t>
            </a:r>
            <a:r>
              <a:rPr lang="en-US" sz="4400" b="1" dirty="0">
                <a:cs typeface="+mj-cs"/>
              </a:rPr>
              <a:t> </a:t>
            </a:r>
            <a:r>
              <a:rPr lang="th-TH" sz="4400" b="1" dirty="0">
                <a:cs typeface="+mj-cs"/>
              </a:rPr>
              <a:t>โครงการเศรษฐกิจพอเพียง</a:t>
            </a: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400" b="1" dirty="0">
                <a:cs typeface="+mj-cs"/>
              </a:rPr>
              <a:t>12) การบริหารจัดการโรงเรียนขนาดเล็ก</a:t>
            </a: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400" b="1" dirty="0">
                <a:cs typeface="+mj-cs"/>
              </a:rPr>
              <a:t>13) การบริหารจัดการขยะและสิ่งแวดล้อม</a:t>
            </a: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400" b="1" dirty="0">
                <a:cs typeface="+mj-cs"/>
              </a:rPr>
              <a:t>14) การป้องกันและลดอุบัติเหตุทางท้องถนน</a:t>
            </a: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4400" b="1" dirty="0">
                <a:cs typeface="+mj-cs"/>
              </a:rPr>
              <a:t>15) การประสานขับเคลื่อนนโยบายระดับพื้นที่</a:t>
            </a: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269522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D1F5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th-TH" sz="4000" b="1" dirty="0">
              <a:solidFill>
                <a:prstClr val="black"/>
              </a:solidFill>
              <a:ea typeface="+mj-ea"/>
              <a:cs typeface="Angsana New"/>
            </a:endParaRPr>
          </a:p>
          <a:p>
            <a:pPr marL="0" indent="0">
              <a:buNone/>
            </a:pPr>
            <a:endParaRPr lang="th-TH" sz="4000" b="1" dirty="0">
              <a:solidFill>
                <a:prstClr val="black"/>
              </a:solidFill>
              <a:ea typeface="+mj-ea"/>
              <a:cs typeface="Angsana New"/>
            </a:endParaRPr>
          </a:p>
          <a:p>
            <a:pPr marL="0" indent="0" algn="ctr">
              <a:buNone/>
            </a:pPr>
            <a:r>
              <a:rPr lang="th-TH" sz="6600" b="1" dirty="0">
                <a:solidFill>
                  <a:srgbClr val="0000FF"/>
                </a:solidFill>
                <a:ea typeface="+mj-ea"/>
                <a:cs typeface="Angsana New"/>
              </a:rPr>
              <a:t>10. แนวทางการประเมินภายนอกรอบสี่(พ.ศ.2559-2563)</a:t>
            </a:r>
            <a:endParaRPr lang="th-TH" sz="6600" dirty="0">
              <a:solidFill>
                <a:srgbClr val="0000FF"/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9878229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3142"/>
            <a:ext cx="8301608" cy="110160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sz="5400" b="1" dirty="0">
                <a:cs typeface="TH SarabunPSK"/>
              </a:rPr>
              <a:t/>
            </a:r>
            <a:br>
              <a:rPr lang="th-TH" sz="5400" b="1" dirty="0">
                <a:cs typeface="TH SarabunPSK"/>
              </a:rPr>
            </a:br>
            <a:r>
              <a:rPr lang="th-TH" sz="5300" b="1" dirty="0"/>
              <a:t> </a:t>
            </a:r>
            <a:r>
              <a:rPr lang="th-TH" sz="6000" b="1" dirty="0"/>
              <a:t>แนวทางการประเมินภายนอกรอบสี่</a:t>
            </a:r>
            <a:r>
              <a:rPr lang="en-US" sz="5300" b="1" dirty="0"/>
              <a:t/>
            </a:r>
            <a:br>
              <a:rPr lang="en-US" sz="5300" b="1" dirty="0"/>
            </a:br>
            <a:endParaRPr lang="en-US" sz="5400" dirty="0">
              <a:solidFill>
                <a:prstClr val="black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/>
              <a:buChar char=""/>
            </a:pPr>
            <a:r>
              <a:rPr lang="th-TH" sz="4400" b="1" dirty="0">
                <a:latin typeface="Angsana New"/>
                <a:ea typeface="Times New Roman"/>
                <a:cs typeface="+mj-cs"/>
              </a:rPr>
              <a:t>ประเมินระดับสถานศึกษา (</a:t>
            </a:r>
            <a:r>
              <a:rPr lang="en-US" sz="4400" b="1" dirty="0">
                <a:latin typeface="TH SarabunPSK"/>
                <a:ea typeface="Times New Roman"/>
                <a:cs typeface="+mj-cs"/>
              </a:rPr>
              <a:t>Institution) </a:t>
            </a:r>
            <a:endParaRPr lang="en-US" sz="4400" b="1" dirty="0">
              <a:latin typeface="Angsana New"/>
              <a:ea typeface="Times New Roman"/>
              <a:cs typeface="+mj-cs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400" b="1" dirty="0">
                <a:cs typeface="+mj-cs"/>
              </a:rPr>
              <a:t>จุดเปลี่ยนการประเมินคุณภาพภายนอก รอบสี่</a:t>
            </a:r>
            <a:endParaRPr lang="en-US" sz="4400" b="1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0000FF"/>
                </a:solidFill>
                <a:latin typeface="TH SarabunPSK"/>
                <a:cs typeface="+mj-cs"/>
              </a:rPr>
              <a:t>1. ลดภาระเอกสาร</a:t>
            </a:r>
            <a:endParaRPr lang="en-US" sz="4400" b="1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0000FF"/>
                </a:solidFill>
                <a:latin typeface="TH SarabunPSK"/>
                <a:cs typeface="+mj-cs"/>
              </a:rPr>
              <a:t>2. เพิ่มเทคโนโลยี </a:t>
            </a:r>
            <a:r>
              <a:rPr lang="th-TH" sz="4400" b="1" dirty="0">
                <a:latin typeface="TH SarabunPSK"/>
                <a:cs typeface="+mj-cs"/>
              </a:rPr>
              <a:t>(</a:t>
            </a:r>
            <a:r>
              <a:rPr lang="en-US" sz="4400" b="1" dirty="0">
                <a:latin typeface="TH SarabunPSK"/>
                <a:cs typeface="+mj-cs"/>
              </a:rPr>
              <a:t>AQA : Automated Quality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400" b="1" dirty="0">
                <a:latin typeface="TH SarabunPSK"/>
                <a:cs typeface="+mj-cs"/>
              </a:rPr>
              <a:t>  Assurance : </a:t>
            </a:r>
            <a:r>
              <a:rPr lang="th-TH" sz="4400" b="1" dirty="0">
                <a:latin typeface="TH SarabunPSK"/>
                <a:cs typeface="+mj-cs"/>
              </a:rPr>
              <a:t>ระบบสารสนเทศเพื่อการประเมิน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latin typeface="TH SarabunPSK"/>
                <a:cs typeface="+mj-cs"/>
              </a:rPr>
              <a:t>  ภายนอก)</a:t>
            </a:r>
            <a:endParaRPr lang="en-US" sz="4400" b="1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400" b="1" dirty="0">
                <a:solidFill>
                  <a:srgbClr val="0000FF"/>
                </a:solidFill>
                <a:latin typeface="TH SarabunPSK"/>
                <a:cs typeface="+mj-cs"/>
              </a:rPr>
              <a:t>3. </a:t>
            </a:r>
            <a:r>
              <a:rPr lang="th-TH" sz="4400" b="1" dirty="0">
                <a:solidFill>
                  <a:srgbClr val="0000FF"/>
                </a:solidFill>
                <a:latin typeface="TH SarabunPSK"/>
                <a:cs typeface="+mj-cs"/>
              </a:rPr>
              <a:t>เชื่อมโยง สอดคล้องกับคุณภาพภายใน</a:t>
            </a:r>
            <a:endParaRPr lang="en-US" sz="4400" b="1" dirty="0">
              <a:solidFill>
                <a:srgbClr val="0000FF"/>
              </a:solidFill>
              <a:latin typeface="TH SarabunPSK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0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0389275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latin typeface="TH SarabunPSK"/>
                <a:cs typeface="+mj-cs"/>
              </a:rPr>
              <a:t>4. </a:t>
            </a:r>
            <a:r>
              <a:rPr lang="th-TH" sz="4800" b="1" dirty="0">
                <a:solidFill>
                  <a:srgbClr val="0000FF"/>
                </a:solidFill>
                <a:latin typeface="TH SarabunPSK"/>
                <a:cs typeface="+mj-cs"/>
              </a:rPr>
              <a:t>ลดจำนวนการประเมิน </a:t>
            </a:r>
            <a:r>
              <a:rPr lang="th-TH" sz="4800" b="1" dirty="0">
                <a:latin typeface="TH SarabunPSK"/>
                <a:cs typeface="+mj-cs"/>
              </a:rPr>
              <a:t>(</a:t>
            </a:r>
            <a:r>
              <a:rPr lang="th-TH" sz="4800" dirty="0">
                <a:latin typeface="TH SarabunPSK"/>
                <a:cs typeface="+mj-cs"/>
              </a:rPr>
              <a:t>1 </a:t>
            </a:r>
            <a:r>
              <a:rPr lang="en-US" sz="4800" b="1" dirty="0">
                <a:latin typeface="TH SarabunPSK"/>
                <a:cs typeface="+mj-cs"/>
              </a:rPr>
              <a:t>IQA + 1 EQA</a:t>
            </a:r>
            <a:r>
              <a:rPr lang="th-TH" sz="4800" b="1" dirty="0">
                <a:latin typeface="TH SarabunPSK"/>
                <a:cs typeface="+mj-cs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latin typeface="TH SarabunPSK"/>
                <a:cs typeface="+mj-cs"/>
              </a:rPr>
              <a:t>  (</a:t>
            </a:r>
            <a:r>
              <a:rPr lang="en-US" sz="4800" b="1" dirty="0">
                <a:latin typeface="TH SarabunPSK"/>
                <a:cs typeface="+mj-cs"/>
              </a:rPr>
              <a:t>Internal Quality Assessment</a:t>
            </a:r>
            <a:r>
              <a:rPr lang="th-TH" sz="4800" b="1" dirty="0">
                <a:latin typeface="TH SarabunPSK"/>
                <a:cs typeface="+mj-cs"/>
              </a:rPr>
              <a:t> และ</a:t>
            </a:r>
            <a:endParaRPr lang="en-US" sz="4800" b="1" dirty="0">
              <a:latin typeface="TH SarabunPSK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TH SarabunPSK"/>
                <a:cs typeface="+mj-cs"/>
              </a:rPr>
              <a:t>  </a:t>
            </a:r>
            <a:r>
              <a:rPr lang="en-US" sz="4800" b="1" dirty="0">
                <a:latin typeface="TH SarabunPSK"/>
              </a:rPr>
              <a:t>External Quality Assessment</a:t>
            </a:r>
            <a:r>
              <a:rPr lang="th-TH" sz="4800" b="1" dirty="0">
                <a:latin typeface="TH SarabunPSK"/>
              </a:rPr>
              <a:t> </a:t>
            </a:r>
            <a:r>
              <a:rPr lang="th-TH" sz="4800" b="1" dirty="0">
                <a:latin typeface="TH SarabunPSK"/>
                <a:cs typeface="+mj-cs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latin typeface="TH SarabunPSK"/>
              </a:rPr>
              <a:t>5. </a:t>
            </a:r>
            <a:r>
              <a:rPr lang="th-TH" sz="4800" b="1" dirty="0">
                <a:solidFill>
                  <a:srgbClr val="0000FF"/>
                </a:solidFill>
                <a:latin typeface="TH SarabunPSK"/>
                <a:cs typeface="+mj-cs"/>
              </a:rPr>
              <a:t>การประเมินเชิงคุณภาพ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TH SarabunPSK"/>
                <a:cs typeface="+mj-cs"/>
              </a:rPr>
              <a:t>6. </a:t>
            </a:r>
            <a:r>
              <a:rPr lang="en-US" sz="4800" b="1" dirty="0">
                <a:solidFill>
                  <a:srgbClr val="0000FF"/>
                </a:solidFill>
                <a:latin typeface="TH SarabunPSK"/>
                <a:cs typeface="+mj-cs"/>
              </a:rPr>
              <a:t>Expert Judgment  </a:t>
            </a:r>
            <a:endParaRPr lang="en-US" sz="4800" b="1" dirty="0">
              <a:solidFill>
                <a:srgbClr val="0000FF"/>
              </a:solidFill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TH SarabunPSK"/>
                <a:ea typeface="Calibri"/>
                <a:cs typeface="+mj-cs"/>
              </a:rPr>
              <a:t>7. </a:t>
            </a:r>
            <a:r>
              <a:rPr lang="en-US" sz="4800" b="1" dirty="0">
                <a:solidFill>
                  <a:srgbClr val="0000FF"/>
                </a:solidFill>
                <a:latin typeface="TH SarabunPSK"/>
                <a:ea typeface="Calibri"/>
                <a:cs typeface="+mj-cs"/>
              </a:rPr>
              <a:t>Holistic Approach</a:t>
            </a:r>
            <a:endParaRPr lang="th-TH" sz="4800" b="1" dirty="0">
              <a:solidFill>
                <a:srgbClr val="0000FF"/>
              </a:solidFill>
              <a:latin typeface="TH SarabunPSK"/>
              <a:ea typeface="Calibri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latin typeface="TH SarabunPSK"/>
                <a:ea typeface="Calibri"/>
                <a:cs typeface="+mj-cs"/>
              </a:rPr>
              <a:t>8. </a:t>
            </a:r>
            <a:r>
              <a:rPr lang="th-TH" sz="4800" b="1" dirty="0">
                <a:solidFill>
                  <a:srgbClr val="0000FF"/>
                </a:solidFill>
                <a:latin typeface="TH SarabunPSK"/>
                <a:ea typeface="Calibri"/>
                <a:cs typeface="+mj-cs"/>
              </a:rPr>
              <a:t>ประเมินเพื่อพัฒนา </a:t>
            </a:r>
            <a:r>
              <a:rPr lang="th-TH" sz="4800" b="1" dirty="0">
                <a:latin typeface="TH SarabunPSK"/>
                <a:ea typeface="Calibri"/>
                <a:cs typeface="+mj-cs"/>
              </a:rPr>
              <a:t>ไม่ใช่การประเมินเพื่อรับรองว่า “ผ่าน”หรือ “ไม่ผ่าน</a:t>
            </a:r>
          </a:p>
          <a:p>
            <a:pPr marL="0" indent="0">
              <a:spcBef>
                <a:spcPts val="0"/>
              </a:spcBef>
              <a:buNone/>
            </a:pPr>
            <a:endParaRPr lang="en-US" sz="4800" b="1" dirty="0">
              <a:solidFill>
                <a:srgbClr val="0000FF"/>
              </a:solidFill>
              <a:latin typeface="TH SarabunPSK"/>
              <a:ea typeface="Calibri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800" b="1" dirty="0">
              <a:ea typeface="Calibri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th-TH" sz="4800" b="1" dirty="0">
              <a:latin typeface="TH SarabunPSK"/>
              <a:ea typeface="Calibri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1828920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latin typeface="TH SarabunPSK"/>
                <a:ea typeface="Calibri"/>
                <a:cs typeface="+mj-cs"/>
              </a:rPr>
              <a:t>9. </a:t>
            </a:r>
            <a:r>
              <a:rPr lang="th-TH" sz="4800" b="1" dirty="0">
                <a:solidFill>
                  <a:srgbClr val="0000FF"/>
                </a:solidFill>
                <a:latin typeface="TH SarabunPSK"/>
                <a:ea typeface="Calibri"/>
                <a:cs typeface="+mj-cs"/>
              </a:rPr>
              <a:t>การวิเคราะห์โดย 3</a:t>
            </a:r>
            <a:r>
              <a:rPr lang="en-US" sz="4800" b="1" dirty="0">
                <a:solidFill>
                  <a:srgbClr val="0000FF"/>
                </a:solidFill>
                <a:latin typeface="TH SarabunPSK"/>
                <a:ea typeface="Calibri"/>
                <a:cs typeface="+mj-cs"/>
              </a:rPr>
              <a:t>P </a:t>
            </a:r>
            <a:r>
              <a:rPr lang="en-US" sz="4800" b="1" dirty="0">
                <a:latin typeface="TH SarabunPSK"/>
                <a:ea typeface="Calibri"/>
                <a:cs typeface="+mj-cs"/>
              </a:rPr>
              <a:t>(</a:t>
            </a:r>
            <a:r>
              <a:rPr lang="th-TH" sz="4800" b="1" dirty="0">
                <a:latin typeface="TH SarabunPSK"/>
                <a:ea typeface="Calibri"/>
                <a:cs typeface="+mj-cs"/>
              </a:rPr>
              <a:t>เป็นการประเมินให้สอดคล้องกับ 3 ภาคี (</a:t>
            </a:r>
            <a:r>
              <a:rPr lang="en-US" sz="4800" b="1" dirty="0">
                <a:latin typeface="TH SarabunPSK"/>
                <a:ea typeface="Calibri"/>
                <a:cs typeface="+mj-cs"/>
              </a:rPr>
              <a:t>Party) P1 </a:t>
            </a:r>
            <a:r>
              <a:rPr lang="th-TH" sz="4800" b="1" dirty="0">
                <a:latin typeface="TH SarabunPSK"/>
                <a:ea typeface="Calibri"/>
                <a:cs typeface="+mj-cs"/>
              </a:rPr>
              <a:t>สถานศึกษา </a:t>
            </a:r>
            <a:r>
              <a:rPr lang="en-US" sz="4800" b="1" dirty="0">
                <a:latin typeface="TH SarabunPSK"/>
                <a:ea typeface="Calibri"/>
                <a:cs typeface="+mj-cs"/>
              </a:rPr>
              <a:t>P2 </a:t>
            </a:r>
            <a:r>
              <a:rPr lang="th-TH" sz="4800" b="1" dirty="0">
                <a:latin typeface="TH SarabunPSK"/>
                <a:ea typeface="Calibri"/>
                <a:cs typeface="+mj-cs"/>
              </a:rPr>
              <a:t>ต้นสังกัด </a:t>
            </a:r>
            <a:r>
              <a:rPr lang="en-US" sz="4800" b="1" dirty="0">
                <a:latin typeface="TH SarabunPSK"/>
                <a:ea typeface="Calibri"/>
                <a:cs typeface="+mj-cs"/>
              </a:rPr>
              <a:t>P3 </a:t>
            </a:r>
            <a:r>
              <a:rPr lang="th-TH" sz="4800" b="1" dirty="0">
                <a:latin typeface="TH SarabunPSK"/>
                <a:ea typeface="Calibri"/>
                <a:cs typeface="+mj-cs"/>
              </a:rPr>
              <a:t>ระดับชาติ/รัฐบาล)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latin typeface="TH SarabunPSK"/>
                <a:ea typeface="Calibri"/>
                <a:cs typeface="+mj-cs"/>
              </a:rPr>
              <a:t>10. </a:t>
            </a:r>
            <a:r>
              <a:rPr lang="th-TH" sz="4800" b="1" dirty="0">
                <a:solidFill>
                  <a:srgbClr val="0000FF"/>
                </a:solidFill>
                <a:latin typeface="TH SarabunPSK"/>
                <a:ea typeface="Calibri"/>
                <a:cs typeface="+mj-cs"/>
              </a:rPr>
              <a:t>ประเมินสองระยะ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latin typeface="TH SarabunPSK"/>
                <a:ea typeface="Calibri"/>
                <a:cs typeface="+mj-cs"/>
              </a:rPr>
              <a:t>   - ระยะ 1 สมศ. ประเมินเพื่อพัฒนาคุณภาพการจัดการศึกษาของสถานศึกษา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latin typeface="TH SarabunPSK"/>
                <a:ea typeface="Calibri"/>
                <a:cs typeface="+mj-cs"/>
              </a:rPr>
              <a:t>   - ระยะ 2 ต้นสังกัดติดตามเพื่อพัฒนาและยกระดับคุณภาพการจัดการศึกษาของสถานศึกษา</a:t>
            </a:r>
          </a:p>
          <a:p>
            <a:pPr marL="0" indent="0">
              <a:spcBef>
                <a:spcPts val="0"/>
              </a:spcBef>
              <a:buNone/>
            </a:pPr>
            <a:endParaRPr lang="th-TH" sz="4800" b="1" dirty="0">
              <a:latin typeface="TH SarabunPSK"/>
              <a:ea typeface="Calibri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409349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865515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solidFill>
                  <a:srgbClr val="FF0000"/>
                </a:solidFill>
                <a:latin typeface="TH SarabunPSK"/>
                <a:ea typeface="Calibri"/>
                <a:cs typeface="+mj-cs"/>
              </a:rPr>
              <a:t>11. คณะผู้ประเมิน </a:t>
            </a:r>
            <a:endParaRPr lang="en-US" sz="4400" b="1" dirty="0">
              <a:solidFill>
                <a:srgbClr val="FF0000"/>
              </a:solidFill>
              <a:latin typeface="TH SarabunPSK" panose="020B0500040200020003" pitchFamily="34" charset="-34"/>
              <a:ea typeface="Calibri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solidFill>
                  <a:srgbClr val="FF0000"/>
                </a:solidFill>
                <a:latin typeface="TH SarabunPSK"/>
                <a:ea typeface="Calibri"/>
                <a:cs typeface="+mj-cs"/>
              </a:rPr>
              <a:t>12. </a:t>
            </a:r>
            <a:r>
              <a:rPr lang="th-TH" sz="4800" b="1" dirty="0">
                <a:solidFill>
                  <a:srgbClr val="0000FF"/>
                </a:solidFill>
                <a:latin typeface="TH SarabunPSK"/>
                <a:ea typeface="Calibri"/>
                <a:cs typeface="+mj-cs"/>
              </a:rPr>
              <a:t>จำนวนวันประเมิน </a:t>
            </a:r>
            <a:r>
              <a:rPr lang="th-TH" sz="4800" b="1" dirty="0">
                <a:latin typeface="TH SarabunPSK"/>
                <a:ea typeface="Calibri"/>
                <a:cs typeface="+mj-cs"/>
              </a:rPr>
              <a:t>(</a:t>
            </a:r>
            <a:r>
              <a:rPr lang="en-US" sz="4800" b="1" dirty="0">
                <a:latin typeface="TH SarabunPSK"/>
                <a:ea typeface="Calibri"/>
                <a:cs typeface="+mj-cs"/>
              </a:rPr>
              <a:t>Non visit=</a:t>
            </a:r>
            <a:r>
              <a:rPr lang="th-TH" sz="4800" b="1" dirty="0">
                <a:latin typeface="TH SarabunPSK"/>
                <a:ea typeface="Calibri"/>
                <a:cs typeface="+mj-cs"/>
              </a:rPr>
              <a:t>ไม่ประเมิน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latin typeface="TH SarabunPSK"/>
                <a:ea typeface="Calibri"/>
                <a:cs typeface="+mj-cs"/>
              </a:rPr>
              <a:t>  </a:t>
            </a:r>
            <a:r>
              <a:rPr lang="en-US" sz="4800" b="1" dirty="0">
                <a:latin typeface="TH SarabunPSK"/>
                <a:ea typeface="Calibri"/>
                <a:cs typeface="+mj-cs"/>
              </a:rPr>
              <a:t>Partial Visit= </a:t>
            </a:r>
            <a:r>
              <a:rPr lang="th-TH" sz="4800" b="1" dirty="0">
                <a:latin typeface="TH SarabunPSK"/>
                <a:ea typeface="Calibri"/>
                <a:cs typeface="+mj-cs"/>
              </a:rPr>
              <a:t>ประเมิน 1หรือ 2วัน  </a:t>
            </a:r>
            <a:r>
              <a:rPr lang="en-US" sz="4800" b="1" dirty="0">
                <a:latin typeface="TH SarabunPSK"/>
                <a:ea typeface="Calibri"/>
                <a:cs typeface="+mj-cs"/>
              </a:rPr>
              <a:t>Full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latin typeface="TH SarabunPSK"/>
                <a:ea typeface="Calibri"/>
                <a:cs typeface="+mj-cs"/>
              </a:rPr>
              <a:t> Visit=</a:t>
            </a:r>
            <a:r>
              <a:rPr lang="th-TH" sz="4800" b="1" dirty="0">
                <a:latin typeface="TH SarabunPSK"/>
                <a:ea typeface="Calibri"/>
                <a:cs typeface="+mj-cs"/>
              </a:rPr>
              <a:t>ประเมิน 3 วัน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18033484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36525"/>
            <a:ext cx="8301608" cy="878236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th-TH" sz="5400" b="1" dirty="0">
                <a:cs typeface="TH SarabunPSK"/>
              </a:rPr>
              <a:t/>
            </a:r>
            <a:br>
              <a:rPr lang="th-TH" sz="5400" b="1" dirty="0">
                <a:cs typeface="TH SarabunPSK"/>
              </a:rPr>
            </a:br>
            <a:r>
              <a:rPr lang="th-TH" sz="5400" b="1" dirty="0">
                <a:cs typeface="TH SarabunPSK"/>
              </a:rPr>
              <a:t/>
            </a:r>
            <a:br>
              <a:rPr lang="th-TH" sz="5400" b="1" dirty="0">
                <a:cs typeface="TH SarabunPSK"/>
              </a:rPr>
            </a:br>
            <a:r>
              <a:rPr lang="th-TH" sz="5400" b="1" dirty="0">
                <a:cs typeface="TH SarabunPSK"/>
              </a:rPr>
              <a:t> </a:t>
            </a:r>
            <a:r>
              <a:rPr lang="th-TH" sz="5300" b="1" dirty="0">
                <a:solidFill>
                  <a:prstClr val="black"/>
                </a:solidFill>
                <a:ea typeface="+mn-ea"/>
              </a:rPr>
              <a:t>รูปแบบการไม่ลงพื้นที่ </a:t>
            </a:r>
            <a:r>
              <a:rPr lang="th-TH" sz="4900" b="1" dirty="0">
                <a:solidFill>
                  <a:prstClr val="black"/>
                </a:solidFill>
                <a:ea typeface="+mn-ea"/>
              </a:rPr>
              <a:t>(</a:t>
            </a:r>
            <a:r>
              <a:rPr lang="en-US" sz="4900" b="1" dirty="0">
                <a:solidFill>
                  <a:prstClr val="black"/>
                </a:solidFill>
                <a:ea typeface="+mn-ea"/>
                <a:cs typeface="+mn-cs"/>
              </a:rPr>
              <a:t>Non visit</a:t>
            </a:r>
            <a:r>
              <a:rPr lang="th-TH" sz="4900" b="1" dirty="0">
                <a:solidFill>
                  <a:prstClr val="black"/>
                </a:solidFill>
                <a:ea typeface="+mn-ea"/>
              </a:rPr>
              <a:t>)</a:t>
            </a:r>
            <a:r>
              <a:rPr lang="th-TH" sz="4000" b="1" dirty="0">
                <a:solidFill>
                  <a:prstClr val="black"/>
                </a:solidFill>
                <a:ea typeface="+mn-ea"/>
              </a:rPr>
              <a:t/>
            </a:r>
            <a:br>
              <a:rPr lang="th-TH" sz="4000" b="1" dirty="0">
                <a:solidFill>
                  <a:prstClr val="black"/>
                </a:solidFill>
                <a:ea typeface="+mn-ea"/>
              </a:rPr>
            </a:br>
            <a:r>
              <a:rPr lang="en-US" sz="5300" b="1" dirty="0"/>
              <a:t/>
            </a:r>
            <a:br>
              <a:rPr lang="en-US" sz="5300" b="1" dirty="0"/>
            </a:br>
            <a:endParaRPr lang="en-US" sz="5400" dirty="0">
              <a:solidFill>
                <a:prstClr val="black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1.  </a:t>
            </a:r>
            <a:r>
              <a:rPr lang="th-TH" sz="4000" b="1" i="1" u="sng" dirty="0">
                <a:solidFill>
                  <a:srgbClr val="0000FF"/>
                </a:solidFill>
                <a:cs typeface="+mj-cs"/>
              </a:rPr>
              <a:t>ได้รับการรับรองจากองค์กรภายนอก</a:t>
            </a:r>
            <a:r>
              <a:rPr lang="th-TH" sz="4000" b="1" dirty="0">
                <a:cs typeface="+mj-cs"/>
              </a:rPr>
              <a:t>ที่ได้รับการยอมรับโดย สมศ. และมีผลการประเมินได้รับการรับรองจาก สมศ.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รอบ 2 และ 3 ระดับดีมาก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2.  </a:t>
            </a:r>
            <a:r>
              <a:rPr lang="th-TH" sz="4000" b="1" i="1" u="sng" dirty="0">
                <a:solidFill>
                  <a:srgbClr val="0000FF"/>
                </a:solidFill>
                <a:cs typeface="+mj-cs"/>
              </a:rPr>
              <a:t>มีข้อมูลหลักฐานเชิงประจักษ์</a:t>
            </a:r>
            <a:r>
              <a:rPr lang="th-TH" sz="4000" b="1" dirty="0">
                <a:cs typeface="+mj-cs"/>
              </a:rPr>
              <a:t>ที่แสดงผลลัพธ์ของการดำเนินงานตามกรอบแนวทางการประเมินภายนอกรอบสี่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3. ได้รับความเห็นชอบจากคณะกรรมการจาก สมศ.</a:t>
            </a:r>
            <a:endParaRPr lang="en-US" sz="40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65164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52400"/>
            <a:ext cx="8229600" cy="5901755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54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ข้อ1 ให้ยกเลิกกฎกระทรวง</a:t>
            </a:r>
            <a:r>
              <a:rPr lang="th-TH" sz="5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ว่าด้วย</a:t>
            </a:r>
            <a:r>
              <a:rPr lang="th-TH" sz="5400" b="1" i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ระบบหลักเกณฑ์ และวิธีการประกันคุณภาพการศึกษา พ.ศ. 2553 </a:t>
            </a:r>
          </a:p>
          <a:p>
            <a:pPr marL="0" indent="0">
              <a:buNone/>
            </a:pPr>
            <a:endParaRPr lang="th-TH" sz="20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8719376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36524"/>
            <a:ext cx="8301608" cy="844203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5400" b="1" dirty="0">
                <a:cs typeface="TH SarabunPSK"/>
              </a:rPr>
              <a:t/>
            </a:r>
            <a:br>
              <a:rPr lang="en-US" sz="5400" b="1" dirty="0">
                <a:cs typeface="TH SarabunPSK"/>
              </a:rPr>
            </a:br>
            <a:r>
              <a:rPr lang="en-US" sz="5400" b="1" dirty="0">
                <a:cs typeface="TH SarabunPSK"/>
              </a:rPr>
              <a:t/>
            </a:r>
            <a:br>
              <a:rPr lang="en-US" sz="5400" b="1" dirty="0">
                <a:cs typeface="TH SarabunPSK"/>
              </a:rPr>
            </a:br>
            <a:r>
              <a:rPr lang="en-US" sz="5400" b="1" dirty="0"/>
              <a:t>Partial Visit= </a:t>
            </a:r>
            <a:r>
              <a:rPr lang="th-TH" sz="5400" b="1" dirty="0"/>
              <a:t>ประเมิน 1 วัน</a:t>
            </a:r>
            <a:br>
              <a:rPr lang="th-TH" sz="5400" b="1" dirty="0"/>
            </a:br>
            <a:r>
              <a:rPr lang="th-TH" sz="5300" b="1" dirty="0"/>
              <a:t> </a:t>
            </a:r>
            <a:r>
              <a:rPr lang="en-US" sz="5300" b="1" dirty="0"/>
              <a:t/>
            </a:r>
            <a:br>
              <a:rPr lang="en-US" sz="5300" b="1" dirty="0"/>
            </a:br>
            <a:endParaRPr lang="en-US" sz="5400" dirty="0">
              <a:solidFill>
                <a:prstClr val="black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1. มีผลการประเมินได้รับการรับรองจาก </a:t>
            </a:r>
            <a:r>
              <a:rPr lang="th-TH" sz="4000" b="1" i="1" u="sng" dirty="0">
                <a:solidFill>
                  <a:srgbClr val="0000FF"/>
                </a:solidFill>
                <a:cs typeface="+mj-cs"/>
              </a:rPr>
              <a:t>สมศ.รอบ 2 และ 3 ระดับดีมาก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2. มีข้อมูลหลักฐานเชิงประจักษ์ที่แสดงผลลัพธ์ของการดำเนินงานตามกรอบแนวทางการประเมินภายนอกรอบสี่ แต่ขาดความชัดเจน หรือยังไม่ครบถ้วนตามเกณฑ์ที่กำหนดในบางประเด็น โดยต้องไปเก็บข้อมูลเพิ่มเติม 1 วัน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3.ได้รับความเห็นชอบจากคณะกรรมการจาก สมศ.</a:t>
            </a:r>
            <a:endParaRPr lang="en-US" sz="40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97465622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36524"/>
            <a:ext cx="8301608" cy="844203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5400" b="1" dirty="0">
                <a:cs typeface="TH SarabunPSK"/>
              </a:rPr>
              <a:t/>
            </a:r>
            <a:br>
              <a:rPr lang="en-US" sz="5400" b="1" dirty="0">
                <a:cs typeface="TH SarabunPSK"/>
              </a:rPr>
            </a:br>
            <a:r>
              <a:rPr lang="en-US" sz="5400" b="1" dirty="0">
                <a:cs typeface="TH SarabunPSK"/>
              </a:rPr>
              <a:t/>
            </a:r>
            <a:br>
              <a:rPr lang="en-US" sz="5400" b="1" dirty="0">
                <a:cs typeface="TH SarabunPSK"/>
              </a:rPr>
            </a:br>
            <a:r>
              <a:rPr lang="en-US" sz="5400" b="1" dirty="0"/>
              <a:t>Partial Visit= </a:t>
            </a:r>
            <a:r>
              <a:rPr lang="th-TH" sz="5400" b="1" dirty="0"/>
              <a:t>ประเมิน 2 วัน</a:t>
            </a:r>
            <a:br>
              <a:rPr lang="th-TH" sz="5400" b="1" dirty="0"/>
            </a:br>
            <a:r>
              <a:rPr lang="th-TH" sz="5300" b="1" dirty="0"/>
              <a:t> </a:t>
            </a:r>
            <a:r>
              <a:rPr lang="en-US" sz="5300" b="1" dirty="0"/>
              <a:t/>
            </a:r>
            <a:br>
              <a:rPr lang="en-US" sz="5300" b="1" dirty="0"/>
            </a:br>
            <a:endParaRPr lang="en-US" sz="5400" dirty="0">
              <a:solidFill>
                <a:prstClr val="black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1.มีผลการประเมินได้รับการรับรองจาก สมศ.รอบ 2 และ 3 ระดับดีขึ้นไป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2.มีข้อมูลหลักฐานเชิงประจักษ์ที่แสดงผลลัพธ์ของการดำเนินงานตามกรอบแนวทางการประเมินภายนอกรอบสี่ แต่ขาดความชัดเจน หรือยังไม่ครบถ้วนตามเกณฑ์ที่กำหนดในบางประเด็น โดยต้องไปเก็บข้อมูลเพิ่มเติม 2 วัน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>
                <a:cs typeface="+mj-cs"/>
              </a:rPr>
              <a:t>3.ได้รับ</a:t>
            </a:r>
            <a:r>
              <a:rPr lang="th-TH" sz="4000" b="1" dirty="0">
                <a:cs typeface="+mj-cs"/>
              </a:rPr>
              <a:t>ความเห็นชอบจากคณะกรรมการจาก สมศ.</a:t>
            </a:r>
            <a:endParaRPr lang="en-US" sz="40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2748080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5192" y="48120"/>
            <a:ext cx="8301608" cy="957586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th-TH" sz="5400" b="1" dirty="0">
                <a:solidFill>
                  <a:prstClr val="black"/>
                </a:solidFill>
                <a:latin typeface="Angsana New" pitchFamily="18" charset="-34"/>
                <a:ea typeface="+mn-ea"/>
                <a:cs typeface="Angsana New" pitchFamily="18" charset="-34"/>
              </a:rPr>
              <a:t>เยี่ยมเต็มรูปแบบ 3 วัน (</a:t>
            </a:r>
            <a:r>
              <a:rPr lang="en-US" sz="4800" b="1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Full Visit)</a:t>
            </a:r>
            <a:endParaRPr lang="en-US" sz="5400" b="1" dirty="0">
              <a:solidFill>
                <a:prstClr val="black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cs typeface="+mj-cs"/>
              </a:rPr>
              <a:t>1.  ผลการดำเนินงานของสถานศึกษาไม่เป็นไปตามเงื่อนไขการลงพื้นที่ตรวจเยี่ยม ทั้ง 3 แบบ ต้องไปเก็บข้อมูล 3 วัน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cs typeface="+mj-cs"/>
              </a:rPr>
              <a:t>2. ได้รับความเห็นชอบจากคณะกรรมการจาก สมศ. </a:t>
            </a:r>
            <a:endParaRPr lang="en-US" sz="54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8810224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3142"/>
            <a:ext cx="8301608" cy="110160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54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11. แนวทางการประเมินและตัดสินระดับคุณภาพ</a:t>
            </a:r>
            <a:endParaRPr lang="en-US" sz="5400" dirty="0">
              <a:solidFill>
                <a:prstClr val="black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5400" b="1" i="1" u="sng" dirty="0">
                <a:solidFill>
                  <a:srgbClr val="FF0000"/>
                </a:solidFill>
                <a:latin typeface="Angsana New" pitchFamily="18" charset="-34"/>
                <a:cs typeface="+mj-cs"/>
              </a:rPr>
              <a:t>ประเมินตามมาตรฐานการศึกษาของ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400" b="1" i="1" u="sng" dirty="0">
                <a:solidFill>
                  <a:srgbClr val="FF0000"/>
                </a:solidFill>
                <a:latin typeface="Angsana New" pitchFamily="18" charset="-34"/>
                <a:cs typeface="+mj-cs"/>
              </a:rPr>
              <a:t>สถานศึกษา </a:t>
            </a:r>
            <a:r>
              <a:rPr lang="th-TH" sz="5400" b="1" dirty="0">
                <a:latin typeface="Angsana New" pitchFamily="18" charset="-34"/>
                <a:cs typeface="+mj-cs"/>
              </a:rPr>
              <a:t>พิจารณาจากการดำเนินงานตามระบบการประกันคุณภาพภายใน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latin typeface="Angsana New" pitchFamily="18" charset="-34"/>
                <a:cs typeface="+mj-cs"/>
              </a:rPr>
              <a:t> </a:t>
            </a:r>
            <a:r>
              <a:rPr lang="th-TH" sz="5400" b="1" i="1" u="sng" dirty="0">
                <a:solidFill>
                  <a:srgbClr val="FF0000"/>
                </a:solidFill>
                <a:latin typeface="Angsana New" pitchFamily="18" charset="-34"/>
                <a:cs typeface="+mj-cs"/>
              </a:rPr>
              <a:t>ประกอบด้วย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latin typeface="Angsana New" pitchFamily="18" charset="-34"/>
                <a:cs typeface="+mj-cs"/>
              </a:rPr>
              <a:t> 1) ความเหมาะสม เป็นไปได้</a:t>
            </a:r>
            <a:r>
              <a:rPr lang="th-TH" sz="54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/ความเป็นระบบ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latin typeface="Angsana New" pitchFamily="18" charset="-34"/>
                <a:cs typeface="+mj-cs"/>
              </a:rPr>
              <a:t> 2) ความเชื่อถือได้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latin typeface="Angsana New" pitchFamily="18" charset="-34"/>
                <a:cs typeface="+mj-cs"/>
              </a:rPr>
              <a:t> 3) ประสิทธิผล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th-TH" sz="5400" b="1" dirty="0">
              <a:latin typeface="Angsana New" pitchFamily="18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8591520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311311"/>
            <a:ext cx="8445624" cy="1173473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sz="4800" dirty="0"/>
              <a:t/>
            </a:r>
            <a:br>
              <a:rPr lang="th-TH" sz="4800" dirty="0"/>
            </a:br>
            <a:r>
              <a:rPr lang="th-TH" sz="4800" dirty="0"/>
              <a:t/>
            </a:r>
            <a:br>
              <a:rPr lang="th-TH" sz="4800" dirty="0"/>
            </a:br>
            <a:r>
              <a:rPr lang="th-TH" sz="6700" b="1" dirty="0">
                <a:solidFill>
                  <a:srgbClr val="0000FF"/>
                </a:solidFill>
              </a:rPr>
              <a:t>เกณฑ์การตัดสินระดับคุณภาพ</a:t>
            </a:r>
            <a:r>
              <a:rPr lang="th-TH" sz="4800" b="1" dirty="0"/>
              <a:t/>
            </a:r>
            <a:br>
              <a:rPr lang="th-TH" sz="4800" b="1" dirty="0"/>
            </a:br>
            <a:r>
              <a:rPr lang="th-TH" sz="5400" b="1" dirty="0">
                <a:latin typeface="Angsana New" pitchFamily="18" charset="-34"/>
                <a:ea typeface="Calibri"/>
                <a:cs typeface="Angsana New" pitchFamily="18" charset="-34"/>
              </a:rPr>
              <a:t> </a:t>
            </a:r>
            <a:r>
              <a:rPr lang="th-TH" sz="4800" dirty="0"/>
              <a:t/>
            </a:r>
            <a:br>
              <a:rPr lang="th-TH" sz="4800" dirty="0"/>
            </a:br>
            <a:endParaRPr lang="th-TH" sz="4900" b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484784"/>
            <a:ext cx="8445624" cy="5073427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th-TH" sz="4800" b="1" dirty="0">
                <a:latin typeface="Angsana New" pitchFamily="18" charset="-34"/>
                <a:ea typeface="Calibri"/>
                <a:cs typeface="Angsana New" pitchFamily="18" charset="-34"/>
              </a:rPr>
              <a:t>ระดับคุณภาพ</a:t>
            </a:r>
            <a:r>
              <a:rPr lang="th-TH" sz="48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มี 5 ระดับ คือ ดีเยี่ยม ดีมาก ดี </a:t>
            </a:r>
            <a:br>
              <a:rPr lang="th-TH" sz="48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8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พอใช้ และปรับปรุง</a:t>
            </a:r>
          </a:p>
          <a:p>
            <a:pPr lvl="0">
              <a:buFont typeface="Wingdings" pitchFamily="2" charset="2"/>
              <a:buChar char="v"/>
            </a:pPr>
            <a:r>
              <a:rPr lang="th-TH" sz="48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แต่ละระดับคุณภาพเป็นการตัดสินเชิงคุณภาพที่สะท้อนผลการดำเนินงานที่เกิดขึ้นจริง ดังนี้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144808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334081"/>
              </p:ext>
            </p:extLst>
          </p:nvPr>
        </p:nvGraphicFramePr>
        <p:xfrm>
          <a:off x="107504" y="404665"/>
          <a:ext cx="8579296" cy="59998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67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57267"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0000FF"/>
                          </a:solidFill>
                          <a:cs typeface="+mj-cs"/>
                        </a:rPr>
                        <a:t>ระดับคุณภาพ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solidFill>
                            <a:srgbClr val="0000FF"/>
                          </a:solidFill>
                          <a:cs typeface="+mj-cs"/>
                        </a:rPr>
                        <a:t>คำอธิบาย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726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h-TH" sz="3600" b="1" dirty="0">
                          <a:cs typeface="+mj-cs"/>
                        </a:rPr>
                        <a:t>ดีเยี่ยม</a:t>
                      </a:r>
                      <a:endParaRPr lang="th-TH" sz="3600" b="1" dirty="0">
                        <a:solidFill>
                          <a:schemeClr val="tx1"/>
                        </a:solidFill>
                        <a:latin typeface="Angsana New" pitchFamily="18" charset="-34"/>
                        <a:ea typeface="Calibri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thaiDist">
                        <a:buNone/>
                      </a:pPr>
                      <a:r>
                        <a:rPr lang="th-TH" sz="4000" b="1" dirty="0">
                          <a:cs typeface="+mj-cs"/>
                        </a:rPr>
                        <a:t>สถานศึกษาดำเนินการตามเกณฑ์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ครบถ้วนสมบูรณ์ เหมาะสม เป็นไปได้ </a:t>
                      </a:r>
                      <a:r>
                        <a:rPr lang="th-TH" sz="3600" b="1" dirty="0">
                          <a:solidFill>
                            <a:srgbClr val="FF0000"/>
                          </a:solidFill>
                          <a:cs typeface="+mj-cs"/>
                        </a:rPr>
                        <a:t>ผลการตรวจสอบคุณภาพมี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ความเชื่อถือได้</a:t>
                      </a:r>
                      <a:r>
                        <a:rPr lang="th-TH" sz="3600" b="1" dirty="0">
                          <a:cs typeface="+mj-cs"/>
                        </a:rPr>
                        <a:t> ส่งผลต่อ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การยกระดับคุณภาพผู้เรียน</a:t>
                      </a:r>
                      <a:r>
                        <a:rPr lang="th-TH" sz="3600" b="1" dirty="0">
                          <a:cs typeface="+mj-cs"/>
                        </a:rPr>
                        <a:t>และมีพัฒนาการ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อย่างต่อเนื่อง </a:t>
                      </a:r>
                      <a:r>
                        <a:rPr lang="th-TH" sz="3600" b="1" dirty="0">
                          <a:cs typeface="+mj-cs"/>
                        </a:rPr>
                        <a:t>เป็นที่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พึงพอใจ</a:t>
                      </a:r>
                      <a:r>
                        <a:rPr lang="th-TH" sz="3600" b="1" dirty="0">
                          <a:cs typeface="+mj-cs"/>
                        </a:rPr>
                        <a:t>ของทุกฝ่ายและมี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นวัตกรรม</a:t>
                      </a:r>
                      <a:r>
                        <a:rPr lang="th-TH" sz="3600" b="1" i="1" u="sng" dirty="0">
                          <a:solidFill>
                            <a:schemeClr val="tx1"/>
                          </a:solidFill>
                          <a:cs typeface="+mj-cs"/>
                        </a:rPr>
                        <a:t>หรือ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แบบอย่างที่ดี</a:t>
                      </a:r>
                      <a:endParaRPr lang="th-TH" sz="3600" b="1" i="1" u="sng" dirty="0">
                        <a:solidFill>
                          <a:srgbClr val="0000FF"/>
                        </a:solidFill>
                        <a:latin typeface="Angsana New" pitchFamily="18" charset="-34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7267">
                <a:tc>
                  <a:txBody>
                    <a:bodyPr/>
                    <a:lstStyle/>
                    <a:p>
                      <a:pPr algn="ctr"/>
                      <a:r>
                        <a:rPr kumimoji="0" lang="th-TH" sz="36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+mj-cs"/>
                        </a:rPr>
                        <a:t>ดีมาก</a:t>
                      </a:r>
                      <a:endParaRPr lang="th-TH" sz="36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4000" b="1" dirty="0">
                          <a:cs typeface="+mj-cs"/>
                        </a:rPr>
                        <a:t>สถานศึกษาดำเนินการตามเกณฑ์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ครบถ้วนสมบูรณ์เหมาะสม</a:t>
                      </a:r>
                      <a:r>
                        <a:rPr lang="th-TH" sz="3600" b="1" i="1" dirty="0">
                          <a:solidFill>
                            <a:srgbClr val="0000FF"/>
                          </a:solidFill>
                          <a:cs typeface="+mj-cs"/>
                        </a:rPr>
                        <a:t> 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เป็นไปได้ </a:t>
                      </a:r>
                      <a:r>
                        <a:rPr lang="th-TH" sz="3600" b="1" dirty="0">
                          <a:solidFill>
                            <a:srgbClr val="FF0000"/>
                          </a:solidFill>
                          <a:cs typeface="+mj-cs"/>
                        </a:rPr>
                        <a:t>ผลการตรวจสอบคุณภาพมี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ความเชื่อถือได้</a:t>
                      </a:r>
                      <a:r>
                        <a:rPr lang="th-TH" sz="3600" b="1" dirty="0">
                          <a:cs typeface="+mj-cs"/>
                        </a:rPr>
                        <a:t> ส่งผลต่อ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การยกระดับคุณภาพผู้เรียน</a:t>
                      </a:r>
                      <a:r>
                        <a:rPr lang="th-TH" sz="3600" b="1" dirty="0">
                          <a:cs typeface="+mj-cs"/>
                        </a:rPr>
                        <a:t>และมีพัฒนาการ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อย่างต่อเนื่อง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0314475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62765"/>
              </p:ext>
            </p:extLst>
          </p:nvPr>
        </p:nvGraphicFramePr>
        <p:xfrm>
          <a:off x="107504" y="404665"/>
          <a:ext cx="8579296" cy="54207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1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57267">
                <a:tc>
                  <a:txBody>
                    <a:bodyPr/>
                    <a:lstStyle/>
                    <a:p>
                      <a:r>
                        <a:rPr lang="th-TH" sz="3200" b="1" dirty="0">
                          <a:solidFill>
                            <a:srgbClr val="0000FF"/>
                          </a:solidFill>
                          <a:cs typeface="+mj-cs"/>
                        </a:rPr>
                        <a:t>ระดับคุณภาพ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rgbClr val="0000FF"/>
                          </a:solidFill>
                          <a:cs typeface="+mj-cs"/>
                        </a:rPr>
                        <a:t>คำอธิบาย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7267">
                <a:tc>
                  <a:txBody>
                    <a:bodyPr/>
                    <a:lstStyle/>
                    <a:p>
                      <a:pPr algn="ctr"/>
                      <a:r>
                        <a:rPr kumimoji="0" lang="th-TH" sz="36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+mj-cs"/>
                        </a:rPr>
                        <a:t>ดี</a:t>
                      </a:r>
                      <a:endParaRPr lang="th-TH" sz="36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600" b="1" dirty="0">
                          <a:cs typeface="+mj-cs"/>
                        </a:rPr>
                        <a:t>สถานศึกษาดำเนินการตามเกณฑ์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ครบถ้วนสมบูรณ์เหมาะสม เป็นไปได้ </a:t>
                      </a:r>
                      <a:r>
                        <a:rPr lang="th-TH" sz="3600" b="1" dirty="0">
                          <a:solidFill>
                            <a:srgbClr val="FF0000"/>
                          </a:solidFill>
                          <a:cs typeface="+mj-cs"/>
                        </a:rPr>
                        <a:t>ผลการตรวจสอบคุณภาพมี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ความเชื่อถือได้</a:t>
                      </a:r>
                      <a:r>
                        <a:rPr lang="th-TH" sz="3600" b="1" dirty="0">
                          <a:cs typeface="+mj-cs"/>
                        </a:rPr>
                        <a:t> ส่งผลต่อการ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ยกระดับคุณภาพผู้เรียน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7267">
                <a:tc>
                  <a:txBody>
                    <a:bodyPr/>
                    <a:lstStyle/>
                    <a:p>
                      <a:pPr algn="ctr"/>
                      <a:r>
                        <a:rPr kumimoji="0" lang="th-TH" sz="36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+mj-cs"/>
                        </a:rPr>
                        <a:t>พอใช้</a:t>
                      </a:r>
                      <a:endParaRPr lang="th-TH" sz="36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cs typeface="+mj-cs"/>
                        </a:rPr>
                        <a:t>สถานศึกษาดำเนินการได้อย่าง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เหมาะสม เป็นไปได้ </a:t>
                      </a:r>
                      <a:r>
                        <a:rPr lang="th-TH" sz="3600" b="1" dirty="0">
                          <a:solidFill>
                            <a:srgbClr val="FF0000"/>
                          </a:solidFill>
                          <a:cs typeface="+mj-cs"/>
                        </a:rPr>
                        <a:t>ผลการตรวจสอบคุณภาพมี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ความเชื่อถือได้</a:t>
                      </a:r>
                      <a:r>
                        <a:rPr lang="th-TH" sz="3600" b="1" i="1" u="sng" dirty="0">
                          <a:solidFill>
                            <a:schemeClr val="tx1"/>
                          </a:solidFill>
                          <a:cs typeface="+mj-cs"/>
                        </a:rPr>
                        <a:t>เ</a:t>
                      </a:r>
                      <a:r>
                        <a:rPr lang="th-TH" sz="3600" b="1" dirty="0">
                          <a:cs typeface="+mj-cs"/>
                        </a:rPr>
                        <a:t>ป็นไปตามเกณฑ์ </a:t>
                      </a:r>
                      <a:r>
                        <a:rPr lang="th-TH" sz="3600" b="1" i="1" u="sng" dirty="0">
                          <a:solidFill>
                            <a:srgbClr val="0000FF"/>
                          </a:solidFill>
                          <a:cs typeface="+mj-cs"/>
                        </a:rPr>
                        <a:t>แต่ไม่ครบถ้วนในบางส่วน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7267">
                <a:tc>
                  <a:txBody>
                    <a:bodyPr/>
                    <a:lstStyle/>
                    <a:p>
                      <a:pPr algn="ctr"/>
                      <a:r>
                        <a:rPr kumimoji="0" lang="th-TH" sz="36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+mj-cs"/>
                        </a:rPr>
                        <a:t>ปรับปรุง</a:t>
                      </a:r>
                      <a:endParaRPr lang="th-TH" sz="36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600" b="1" dirty="0">
                          <a:cs typeface="+mj-cs"/>
                        </a:rPr>
                        <a:t> </a:t>
                      </a:r>
                      <a:r>
                        <a:rPr lang="th-TH" sz="3600" b="1" kern="1200" dirty="0">
                          <a:cs typeface="+mj-cs"/>
                        </a:rPr>
                        <a:t>สถานศึกษา</a:t>
                      </a:r>
                      <a:r>
                        <a:rPr lang="th-TH" sz="3600" b="1" i="1" u="sng" kern="1200" dirty="0">
                          <a:solidFill>
                            <a:srgbClr val="0000FF"/>
                          </a:solidFill>
                          <a:cs typeface="+mj-cs"/>
                        </a:rPr>
                        <a:t>ไม่สามารถดำเนินการได้ตามเกณฑ์เป็นส่วนใหญ่</a:t>
                      </a:r>
                      <a:endParaRPr lang="th-TH" sz="3600" b="1" i="1" u="sng" dirty="0">
                        <a:solidFill>
                          <a:srgbClr val="0000FF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3124200" y="6470727"/>
            <a:ext cx="2895600" cy="365125"/>
          </a:xfrm>
        </p:spPr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18247698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3812"/>
            <a:ext cx="8301608" cy="110160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6600" b="1" dirty="0">
                <a:solidFill>
                  <a:prstClr val="black"/>
                </a:solidFill>
                <a:latin typeface="Angsana New" pitchFamily="18" charset="-34"/>
              </a:rPr>
              <a:t>หมายเหตุ</a:t>
            </a:r>
            <a:endParaRPr lang="en-US" sz="6600" dirty="0">
              <a:solidFill>
                <a:prstClr val="black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29411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5400" b="1" dirty="0">
                <a:latin typeface="Angsana New" pitchFamily="18" charset="-34"/>
                <a:cs typeface="+mj-cs"/>
              </a:rPr>
              <a:t> ถ้าระดับคุณภาพผลการประเมินแตกต่างกันไม่เกิน 1 ระดับ ถือว่าผลการประเมินเชื่อถือได้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23729148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6856" y="80769"/>
            <a:ext cx="8301608" cy="87585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5400" b="1" dirty="0">
                <a:solidFill>
                  <a:prstClr val="black"/>
                </a:solidFill>
                <a:latin typeface="Angsana New" pitchFamily="18" charset="-34"/>
              </a:rPr>
              <a:t>แนวทางการพิจารณาและตัดสินระดับคุณภาพ</a:t>
            </a:r>
            <a:endParaRPr lang="en-US" sz="5400" dirty="0">
              <a:solidFill>
                <a:prstClr val="black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956620"/>
            <a:ext cx="8229600" cy="5025527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5700" b="1" i="1" dirty="0">
                <a:solidFill>
                  <a:srgbClr val="FF0000"/>
                </a:solidFill>
                <a:latin typeface="Angsana New" pitchFamily="18" charset="-34"/>
                <a:cs typeface="+mj-cs"/>
              </a:rPr>
              <a:t>หมายเหตุ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5700" b="1" dirty="0">
                <a:solidFill>
                  <a:srgbClr val="000000"/>
                </a:solidFill>
                <a:latin typeface="Angsana New" pitchFamily="18" charset="-34"/>
                <a:cs typeface="+mj-cs"/>
              </a:rPr>
              <a:t>1. ทุกประเด็นเก็บข้อมูลจาก </a:t>
            </a:r>
            <a:r>
              <a:rPr lang="en-US" sz="5700" b="1" dirty="0">
                <a:solidFill>
                  <a:srgbClr val="000000"/>
                </a:solidFill>
                <a:latin typeface="Angsana New" pitchFamily="18" charset="-34"/>
                <a:cs typeface="+mj-cs"/>
              </a:rPr>
              <a:t>SAR /</a:t>
            </a:r>
            <a:r>
              <a:rPr lang="th-TH" sz="5700" b="1" dirty="0">
                <a:solidFill>
                  <a:srgbClr val="000000"/>
                </a:solidFill>
                <a:latin typeface="Angsana New" pitchFamily="18" charset="-34"/>
                <a:cs typeface="+mj-cs"/>
              </a:rPr>
              <a:t>การสังเกต/การ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700" b="1" dirty="0">
                <a:solidFill>
                  <a:srgbClr val="000000"/>
                </a:solidFill>
                <a:latin typeface="Angsana New" pitchFamily="18" charset="-34"/>
                <a:cs typeface="+mj-cs"/>
              </a:rPr>
              <a:t>สัมภาษณ์/ข้อมูลเชิงประจักษ์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5700" b="1" dirty="0">
                <a:solidFill>
                  <a:srgbClr val="000000"/>
                </a:solidFill>
                <a:latin typeface="Angsana New" pitchFamily="18" charset="-34"/>
                <a:cs typeface="+mj-cs"/>
              </a:rPr>
              <a:t>2. </a:t>
            </a:r>
            <a:r>
              <a:rPr lang="th-TH" sz="5700" b="1" u="sng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ประเด็นความเหมาะสม/เป็นไปได้</a:t>
            </a:r>
            <a:r>
              <a:rPr lang="th-TH" sz="57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 </a:t>
            </a:r>
            <a:r>
              <a:rPr lang="th-TH" sz="5700" b="1" u="sng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ความเป็น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700" b="1" u="sng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ระบบเชื่อถือได้</a:t>
            </a:r>
            <a:r>
              <a:rPr lang="th-TH" sz="57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 และประสิทธิผล  ข้อพิจารณาจาก </a:t>
            </a:r>
            <a:r>
              <a:rPr lang="en-US" sz="57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SAR </a:t>
            </a:r>
            <a:r>
              <a:rPr lang="th-TH" sz="57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ได้แก่</a:t>
            </a:r>
            <a:r>
              <a:rPr lang="th-TH" sz="5700" b="1" dirty="0">
                <a:solidFill>
                  <a:srgbClr val="000000"/>
                </a:solidFill>
                <a:latin typeface="Angsana New" pitchFamily="18" charset="-34"/>
                <a:cs typeface="+mj-cs"/>
              </a:rPr>
              <a:t> </a:t>
            </a:r>
            <a:r>
              <a:rPr lang="th-TH" sz="5700" b="1" i="1" u="sng" dirty="0">
                <a:solidFill>
                  <a:srgbClr val="FF0000"/>
                </a:solidFill>
                <a:latin typeface="Angsana New" pitchFamily="18" charset="-34"/>
                <a:cs typeface="+mj-cs"/>
              </a:rPr>
              <a:t>หลักฐาน/ผลการดำเนินงาน กิจกรรม โครงการที่เกี่ยวข้องกับประเด็นพิจารณา ตลอดจนผลลัพธ์ที่แสดงถึงการได้รับการยอมรับจากหน่วยงานหรือองค์กรอื่น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th-TH" sz="5400" b="1" dirty="0">
              <a:solidFill>
                <a:srgbClr val="000000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19792305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5"/>
          <p:cNvSpPr txBox="1">
            <a:spLocks noChangeArrowheads="1"/>
          </p:cNvSpPr>
          <p:nvPr/>
        </p:nvSpPr>
        <p:spPr bwMode="auto">
          <a:xfrm>
            <a:off x="971550" y="2643188"/>
            <a:ext cx="7777163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40000"/>
              </a:lnSpc>
              <a:spcBef>
                <a:spcPct val="40000"/>
              </a:spcBef>
            </a:pPr>
            <a:endParaRPr kumimoji="0" lang="th-TH" sz="3200" b="1">
              <a:solidFill>
                <a:srgbClr val="FFFF00"/>
              </a:solidFill>
              <a:latin typeface="Angsana New" pitchFamily="18" charset="-34"/>
            </a:endParaRPr>
          </a:p>
          <a:p>
            <a:pPr algn="r">
              <a:lnSpc>
                <a:spcPct val="40000"/>
              </a:lnSpc>
              <a:spcBef>
                <a:spcPct val="40000"/>
              </a:spcBef>
            </a:pPr>
            <a:endParaRPr kumimoji="0" lang="th-TH" sz="4000" b="1">
              <a:latin typeface="Angsana New" pitchFamily="18" charset="-34"/>
            </a:endParaRPr>
          </a:p>
        </p:txBody>
      </p:sp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714348" y="714356"/>
            <a:ext cx="7858180" cy="2857520"/>
          </a:xfrm>
          <a:prstGeom prst="rect">
            <a:avLst/>
          </a:prstGeom>
          <a:solidFill>
            <a:srgbClr val="00B0F0"/>
          </a:solidFill>
        </p:spPr>
        <p:txBody>
          <a:bodyPr wrap="none" fromWordArt="1">
            <a:prstTxWarp prst="textDoubleWave1">
              <a:avLst>
                <a:gd name="adj1" fmla="val 6500"/>
                <a:gd name="adj2" fmla="val 366"/>
              </a:avLst>
            </a:prstTxWarp>
          </a:bodyPr>
          <a:lstStyle/>
          <a:p>
            <a:pPr algn="ctr"/>
            <a:r>
              <a:rPr lang="th-TH" sz="4400" b="1" kern="10" spc="-440" dirty="0"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ngsana New"/>
                <a:cs typeface="Angsana New"/>
              </a:rPr>
              <a:t>ขอขอบคุณ</a:t>
            </a:r>
          </a:p>
        </p:txBody>
      </p:sp>
      <p:pic>
        <p:nvPicPr>
          <p:cNvPr id="46084" name="Picture 5" descr="C:\Documents and Settings\com\Desktop\ภาพเคลื่อนไหวๆ\14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4921" y="5013176"/>
            <a:ext cx="2406204" cy="17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ชื่อเรื่องรอง 6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488832" cy="27271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h-TH" b="1" dirty="0">
                <a:solidFill>
                  <a:schemeClr val="tx1"/>
                </a:solidFill>
                <a:cs typeface="+mj-cs"/>
              </a:rPr>
              <a:t>ดร.ไพเราะ  มีบางยาง 081- 8032334</a:t>
            </a:r>
            <a:r>
              <a:rPr lang="en-US" sz="2800" b="1" dirty="0">
                <a:cs typeface="+mj-cs"/>
              </a:rPr>
              <a:t> </a:t>
            </a:r>
            <a:r>
              <a:rPr lang="en-US" sz="2000" b="1" dirty="0">
                <a:solidFill>
                  <a:schemeClr val="tx1"/>
                </a:solidFill>
                <a:cs typeface="+mj-cs"/>
              </a:rPr>
              <a:t>E-MAIL </a:t>
            </a:r>
            <a:r>
              <a:rPr lang="en-US" sz="2200" b="1" dirty="0">
                <a:solidFill>
                  <a:schemeClr val="tx1"/>
                </a:solidFill>
                <a:cs typeface="+mj-cs"/>
              </a:rPr>
              <a:t>: </a:t>
            </a:r>
            <a:r>
              <a:rPr lang="en-US" sz="6000" b="1" dirty="0">
                <a:solidFill>
                  <a:schemeClr val="tx1"/>
                </a:solidFill>
                <a:cs typeface="+mj-cs"/>
              </a:rPr>
              <a:t> nugent51@gmail.com</a:t>
            </a:r>
            <a:endParaRPr lang="th-TH" sz="60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68654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52400"/>
            <a:ext cx="8229600" cy="658896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th-TH" sz="6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ข้อ 2 ในกฎกระทรวงนี้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6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    2.1 </a:t>
            </a:r>
            <a:r>
              <a:rPr lang="th-TH" sz="64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การประกันคุณภาพการศึกษา </a:t>
            </a:r>
            <a:r>
              <a:rPr lang="th-TH" sz="6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หมายความว่า 1) </a:t>
            </a:r>
            <a:r>
              <a:rPr lang="th-TH" sz="6400" b="1" i="1" u="sng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การประเมินผล</a:t>
            </a:r>
            <a:r>
              <a:rPr lang="th-TH" sz="6400" b="1" i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sz="6400" b="1" i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sz="6400" b="1" i="1" u="sng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การติดตามตรวจสอบมาตรฐานการศึกษา</a:t>
            </a:r>
            <a:r>
              <a:rPr lang="th-TH" sz="6400" b="1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ของสถานศึกษาแต่ละระดับ และแต่ละประเภท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6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sz="64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sz="6400" b="1" i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มีกลไกในการควบคุมตรวจสอบระบบการบริหาร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h-TH" sz="6400" b="1" i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คุณภาพการศึกษาที่สถานศึกษาจัดขึ้น   </a:t>
            </a:r>
            <a:r>
              <a:rPr lang="th-TH" sz="6400" b="1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64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6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เพื่อให้เกิดการพัฒนาและสร้างความเชื่อมั่นให้แก่ผู้ที่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64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เกี่ยวข้องว่าสถานศึกษาสามารถจัดการศึกษาได้อย่างมีคุณภาพตามมาตรฐานการศึกษา และบรรลุเป้าประสงค์ของหน่วยงานต้นสังกัด หรือหน่วยงานที่กำกับดูแล</a:t>
            </a:r>
          </a:p>
          <a:p>
            <a:pPr marL="0" lvl="0" indent="0">
              <a:buNone/>
            </a:pPr>
            <a:endParaRPr lang="th-TH" sz="20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59113798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3142"/>
            <a:ext cx="8301608" cy="110160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5400" b="1" dirty="0">
                <a:solidFill>
                  <a:prstClr val="black"/>
                </a:solidFill>
                <a:latin typeface="Angsana New" pitchFamily="18" charset="-34"/>
              </a:rPr>
              <a:t>การมีนวัตกรรม/เป็นแบบอย่างที่ดี  </a:t>
            </a:r>
            <a:endParaRPr lang="en-US" sz="5400" dirty="0">
              <a:solidFill>
                <a:prstClr val="black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54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ด้านผู้เรียน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latin typeface="Angsana New" pitchFamily="18" charset="-34"/>
                <a:cs typeface="+mj-cs"/>
              </a:rPr>
              <a:t>     พิจารณาจากแนวคิด วิธีการหรือกิจกรรมที่สร้างสรรค์ใหม่ ๆ สามารถนำมาใช้เพื่อปรับปรุง เปลี่ยนแปลงในการแก้ปัญหา หรือเด็กมีพัฒนาการดีขึ้นอย่างต่อเนื่อง</a:t>
            </a:r>
            <a:endParaRPr lang="th-TH" sz="5400" b="1" dirty="0">
              <a:solidFill>
                <a:srgbClr val="0000FF"/>
              </a:solidFill>
              <a:latin typeface="Angsana New" pitchFamily="18" charset="-34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latin typeface="Angsana New" pitchFamily="18" charset="-34"/>
                <a:cs typeface="+mj-cs"/>
              </a:rPr>
              <a:t>     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25049232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3142"/>
            <a:ext cx="8301608" cy="110160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5400" b="1" dirty="0">
                <a:latin typeface="Angsana New" pitchFamily="18" charset="-34"/>
              </a:rPr>
              <a:t>การมีนวัตกรรม/เป็นแบบอย่างที่ดี</a:t>
            </a:r>
            <a:endParaRPr lang="en-US" sz="5400" dirty="0">
              <a:solidFill>
                <a:prstClr val="black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54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ด้านการบริหารและการจัดการ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latin typeface="Angsana New" pitchFamily="18" charset="-34"/>
                <a:cs typeface="+mj-cs"/>
              </a:rPr>
              <a:t>      พิจารณาจากแนวคิด วิธีการ หรือกิจกรรมที่สร้างสรรค์ใหม่ๆ สามารถนำมาใช้เพื่อปรับปรุง เปลี่ยนแปลงด้านการแก้ไขปัญหา หรือพัฒนาด้านการบริหารจัดการ ให้มีประสิทธิภาพและประสิทธิผลสูงกว่าเดิม เป็นแบบอย่างที่ดีแก่ผู้อื่นได้ เช่น </a:t>
            </a:r>
            <a:r>
              <a:rPr lang="th-TH" sz="54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การบริหารแบบใช้โรงเรียนเป็นฐาน การบริบริหารเชิงระบบ การบริหารแบบมีส่วนร่วม   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76546783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3142"/>
            <a:ext cx="8301608" cy="110160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48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5400" b="1" dirty="0">
                <a:solidFill>
                  <a:prstClr val="black"/>
                </a:solidFill>
                <a:latin typeface="Angsana New" pitchFamily="18" charset="-34"/>
              </a:rPr>
              <a:t>การมีนวัตกรรม/เป็นแบบอย่างที่ดี</a:t>
            </a:r>
            <a:endParaRPr lang="en-US" sz="4800" dirty="0">
              <a:solidFill>
                <a:prstClr val="black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54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ด้านการจัดการเรียนการสอน</a:t>
            </a:r>
            <a:endParaRPr lang="th-TH" sz="5000" b="1" dirty="0">
              <a:solidFill>
                <a:srgbClr val="0000FF"/>
              </a:solidFill>
              <a:latin typeface="Angsana New" pitchFamily="18" charset="-34"/>
              <a:cs typeface="Angsana New" panose="02020603050405020304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5000" b="1" dirty="0">
                <a:solidFill>
                  <a:prstClr val="black"/>
                </a:solidFill>
                <a:latin typeface="Angsana New" pitchFamily="18" charset="-34"/>
                <a:cs typeface="Angsana New" panose="02020603050405020304" pitchFamily="18" charset="-34"/>
              </a:rPr>
              <a:t>       พิจารณาจากแนวคิด วิธีการ หรือกิจกรรมที่สร้างสรรค์ใหม่ๆ สามารถนำมาใช้เพื่อปรับปรุง เปลี่ยนแปลงด้านการแก้ไขปัญหา หรือพัฒนาด้านการจัดการเรียนการสอน ให้มีประสิทธิภาพและประสิทธิผลสูงกว่าเดิม เป็นแบบอย่างที่ดีแก่ผู้อื่นได้</a:t>
            </a:r>
            <a:endParaRPr lang="th-TH" sz="5400" b="1" dirty="0">
              <a:latin typeface="Angsana New" pitchFamily="18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8193652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378F33E3-79C7-43C8-A0FD-47B74F791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b="1" dirty="0">
                <a:solidFill>
                  <a:srgbClr val="0000FF"/>
                </a:solidFill>
                <a:cs typeface="+mj-cs"/>
              </a:rPr>
              <a:t>11.  การประเมินความโดดเด่นเฉพาะทาง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C7855047-4BBC-4A47-A5AA-42078D5A1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400599"/>
          </a:xfrm>
          <a:solidFill>
            <a:srgbClr val="FFE1F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4000" b="1" dirty="0">
                <a:cs typeface="+mj-cs"/>
              </a:rPr>
              <a:t> เป็นทางเลือกให้สถานศึกษาได้แสดงผลการดำเนินงานทีมีความโดดเด่นในด้านต่าง ๆ เป็นการส่งเสริมสถานศึกษาให้เป็นต้นแบบการพัฒนาในด้านต่าง ๆ และเร่งรัดคุณภาพสู่การเป็นสถานศึกษาขีดสมรรถนะสูง พร้อมสำหรับแข่งขันระดับสากลในอนาคต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4000" b="1" dirty="0">
                <a:cs typeface="+mj-cs"/>
              </a:rPr>
              <a:t>โดยสถานศึกษาเป็นผู้แจ้งความจำนงในการประเมินด้านใดด้านหนึ่ง หรือหลายด้านซึ่งผ่านความเห็นชอบจากหน่วยงานต้นสังกัด 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ทั้งนี้สถานศึกษาจะขอรับหรือไม่ขอรับก็ได้</a:t>
            </a: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17E9259A-5F24-45CA-8056-0BA458F9D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04397102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378F33E3-79C7-43C8-A0FD-47B74F791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5375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b="1" dirty="0">
                <a:solidFill>
                  <a:srgbClr val="0000FF"/>
                </a:solidFill>
                <a:cs typeface="+mj-cs"/>
              </a:rPr>
              <a:t>มิติคุณภาพที่สถานศึกษาขอรับ มีดังนี้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C7855047-4BBC-4A47-A5AA-42078D5A1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0014"/>
            <a:ext cx="8229600" cy="4867298"/>
          </a:xfrm>
          <a:solidFill>
            <a:srgbClr val="FFE1F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4000" b="1" i="1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th-TH" sz="4000" b="1" i="1" u="sng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1. </a:t>
            </a:r>
            <a:r>
              <a:rPr lang="th-TH" sz="4000" b="1" i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ความสามารถด้านวิชาการควบคู่คุณธรรม</a:t>
            </a:r>
            <a:r>
              <a:rPr lang="th-TH" sz="40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th-TH" sz="4000" b="1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การพัฒนา</a:t>
            </a:r>
          </a:p>
          <a:p>
            <a:pPr marL="0" indent="0">
              <a:buNone/>
            </a:pPr>
            <a:r>
              <a:rPr lang="th-TH" sz="4000" b="1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ผลสัมฤทธิ์ทางวิชาการให้สูงขึ้น มีพัฒนาการของคุณภาพผู้เรียนใน 3 ปี เช่น โรงเรียนวิทยาศาสตร์/เทคโนโลยี ควบคู่ไปกับการพัฒนาคุณลักษณะที่สำคัญ คือ ความซื่อสัตย์ ความมีวินัย ค่านิยมอยู่อย่างพอเพียง รับผิดชอบ มีจิตสาธารณะ หรืออื่น ๆ</a:t>
            </a:r>
            <a:endParaRPr lang="th-TH" sz="4000" b="1" dirty="0">
              <a:cs typeface="+mj-cs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17E9259A-5F24-45CA-8056-0BA458F9D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59643470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ea typeface="Calibri"/>
                <a:cs typeface="+mj-cs"/>
              </a:rPr>
              <a:t> </a:t>
            </a:r>
            <a:r>
              <a:rPr lang="th-TH" sz="4400" b="1" dirty="0">
                <a:ea typeface="Calibri"/>
                <a:cs typeface="+mj-cs"/>
              </a:rPr>
              <a:t>2. </a:t>
            </a:r>
            <a:r>
              <a:rPr lang="th-TH" sz="4400" b="1" i="1" u="sng" dirty="0">
                <a:solidFill>
                  <a:srgbClr val="0000FF"/>
                </a:solidFill>
                <a:ea typeface="Calibri"/>
                <a:cs typeface="+mj-cs"/>
              </a:rPr>
              <a:t>ความสามารถในการใช้ภาษาและการสื่อสาร </a:t>
            </a:r>
            <a:r>
              <a:rPr lang="th-TH" sz="4400" b="1" dirty="0">
                <a:ea typeface="Calibri"/>
                <a:cs typeface="+mj-cs"/>
              </a:rPr>
              <a:t>การพัฒนาการของคุณภาพผู้เรียน เช่น ภาษาไทย ภาษาอังกฤษ ภาษาจีน ฯลฯ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ea typeface="Calibri"/>
                <a:cs typeface="+mj-cs"/>
              </a:rPr>
              <a:t> </a:t>
            </a:r>
            <a:r>
              <a:rPr lang="th-TH" sz="4400" b="1" i="1" dirty="0">
                <a:ea typeface="Calibri"/>
                <a:cs typeface="+mj-cs"/>
              </a:rPr>
              <a:t>3.  </a:t>
            </a:r>
            <a:r>
              <a:rPr lang="th-TH" sz="4400" b="1" i="1" u="sng" dirty="0">
                <a:solidFill>
                  <a:srgbClr val="0000FF"/>
                </a:solidFill>
                <a:ea typeface="Calibri"/>
                <a:cs typeface="+mj-cs"/>
              </a:rPr>
              <a:t>ความสามารถเฉพาะทางที่สำคัญ </a:t>
            </a:r>
            <a:r>
              <a:rPr lang="th-TH" sz="4400" b="1" dirty="0">
                <a:ea typeface="Calibri"/>
                <a:cs typeface="+mj-cs"/>
              </a:rPr>
              <a:t>ผลงานนักเรียนด้านนวัตกรรม สิ่งประดิษฐ์ ทักษะวิชาชีพ (การเกษตร การเป็นผู้ประกอบการ) ด้านกีฬา ดนตรี ศิลปะ ทักษะด้านการพัฒนาสื่อเทคโนโลยี หรืออื่น ๆ เช่นการเป็นผู้นำ สมรรถนะการดำเนินชีวิต เป็นต้น</a:t>
            </a:r>
            <a:endParaRPr lang="th-TH" sz="4400" b="1" dirty="0">
              <a:latin typeface="TH SarabunPSK"/>
              <a:ea typeface="Calibri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13076719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ea typeface="Calibri"/>
                <a:cs typeface="+mj-cs"/>
              </a:rPr>
              <a:t> </a:t>
            </a:r>
            <a:r>
              <a:rPr lang="th-TH" sz="4800" b="1" i="1" u="sng" dirty="0">
                <a:solidFill>
                  <a:srgbClr val="0000FF"/>
                </a:solidFill>
                <a:ea typeface="Calibri"/>
                <a:cs typeface="+mj-cs"/>
              </a:rPr>
              <a:t>4.  การบริหารจัดการศึกษา </a:t>
            </a:r>
            <a:r>
              <a:rPr lang="th-TH" sz="4800" b="1" dirty="0">
                <a:ea typeface="Calibri"/>
                <a:cs typeface="+mj-cs"/>
              </a:rPr>
              <a:t>คุณภาพการจัดการศึกษาสำหรับเด็กที่มีความต้องการพิเศษ </a:t>
            </a:r>
            <a:r>
              <a:rPr lang="th-TH" sz="4000" b="1" dirty="0">
                <a:ea typeface="Calibri"/>
                <a:cs typeface="+mj-cs"/>
              </a:rPr>
              <a:t>(</a:t>
            </a:r>
            <a:r>
              <a:rPr lang="en-US" sz="4000" b="1" dirty="0">
                <a:ea typeface="Calibri"/>
                <a:cs typeface="+mj-cs"/>
              </a:rPr>
              <a:t>Special needs/Gifted/  Vulnerable) </a:t>
            </a:r>
            <a:r>
              <a:rPr lang="th-TH" sz="4800" b="1" dirty="0">
                <a:ea typeface="Calibri"/>
                <a:cs typeface="+mj-cs"/>
              </a:rPr>
              <a:t>การมีนวัตกรรมการเรียนรู้ที่โดดเด่น การวิจัยและพัฒนานวัตกรรมการเรียนรู้ การบริหารจัดการแบบมีส่วนร่วม การมีส่วนร่วมของชุมชนที่โดดเด่น การได้รับการรับรองคุณภาพการจัดการศึกษาในระดับมาตรฐานนานาชาติ เป็นต้น</a:t>
            </a:r>
            <a:endParaRPr lang="th-TH" sz="4800" b="1" dirty="0">
              <a:latin typeface="TH SarabunPSK"/>
              <a:ea typeface="Calibri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54025630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800" b="1" i="1" dirty="0">
                <a:ea typeface="Calibri"/>
                <a:cs typeface="+mj-cs"/>
              </a:rPr>
              <a:t> 5. </a:t>
            </a:r>
            <a:r>
              <a:rPr lang="th-TH" sz="4800" b="1" i="1" u="sng" dirty="0">
                <a:solidFill>
                  <a:srgbClr val="0000FF"/>
                </a:solidFill>
                <a:ea typeface="Calibri"/>
                <a:cs typeface="+mj-cs"/>
              </a:rPr>
              <a:t>อื่น ๆ ตามที่สถานศึกษาประกาศเป็นเอกลักษณ์ </a:t>
            </a:r>
            <a:r>
              <a:rPr lang="th-TH" sz="4800" b="1" dirty="0">
                <a:ea typeface="Calibri"/>
                <a:cs typeface="+mj-cs"/>
              </a:rPr>
              <a:t>รายการเอกลักษณ์อื่น ๆ ที่สถานศึกษากำหนดที่มีการวางแผนและดำเนินการพัฒนาอย่างเป็นระบบ จนประสบผลสำเร็จในระดับภูมิภาค ระดับชาติ หรือนานาชาติ</a:t>
            </a:r>
            <a:endParaRPr lang="th-TH" sz="4800" b="1" dirty="0">
              <a:latin typeface="TH SarabunPSK"/>
              <a:ea typeface="Calibri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15166588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  <a:gradFill flip="none" rotWithShape="1">
            <a:gsLst>
              <a:gs pos="0">
                <a:srgbClr val="FF97EB">
                  <a:tint val="66000"/>
                  <a:satMod val="160000"/>
                </a:srgbClr>
              </a:gs>
              <a:gs pos="50000">
                <a:srgbClr val="FF97EB">
                  <a:tint val="44500"/>
                  <a:satMod val="160000"/>
                </a:srgbClr>
              </a:gs>
              <a:gs pos="100000">
                <a:srgbClr val="FF97EB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th-TH" sz="4800" b="1" dirty="0">
              <a:ea typeface="Calibri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th-TH" sz="4800" b="1" dirty="0">
              <a:ea typeface="Calibri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th-TH" sz="6000" b="1" dirty="0">
                <a:ea typeface="Calibri"/>
                <a:cs typeface="+mj-cs"/>
              </a:rPr>
              <a:t> แนวทางการพิจารณาการ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h-TH" sz="6000" b="1" dirty="0">
                <a:ea typeface="Calibri"/>
                <a:cs typeface="+mj-cs"/>
              </a:rPr>
              <a:t>ประเมินความโดดเด่นเฉพาะทาง</a:t>
            </a:r>
            <a:endParaRPr lang="th-TH" sz="6000" b="1" dirty="0">
              <a:latin typeface="TH SarabunPSK"/>
              <a:ea typeface="Calibri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87452775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>
            <a:extLst>
              <a:ext uri="{FF2B5EF4-FFF2-40B4-BE49-F238E27FC236}">
                <a16:creationId xmlns:a16="http://schemas.microsoft.com/office/drawing/2014/main" xmlns="" id="{BBD46E98-7292-4C06-B7EC-95A7C2BF8C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054545"/>
              </p:ext>
            </p:extLst>
          </p:nvPr>
        </p:nvGraphicFramePr>
        <p:xfrm>
          <a:off x="395536" y="260648"/>
          <a:ext cx="8229600" cy="5733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064">
                  <a:extLst>
                    <a:ext uri="{9D8B030D-6E8A-4147-A177-3AD203B41FA5}">
                      <a16:colId xmlns:a16="http://schemas.microsoft.com/office/drawing/2014/main" xmlns="" val="2943627201"/>
                    </a:ext>
                  </a:extLst>
                </a:gridCol>
                <a:gridCol w="1738536">
                  <a:extLst>
                    <a:ext uri="{9D8B030D-6E8A-4147-A177-3AD203B41FA5}">
                      <a16:colId xmlns:a16="http://schemas.microsoft.com/office/drawing/2014/main" xmlns="" val="1554625897"/>
                    </a:ext>
                  </a:extLst>
                </a:gridCol>
              </a:tblGrid>
              <a:tr h="573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j-cs"/>
                        </a:rPr>
                        <a:t>เกณฑ์การประเมิน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j-cs"/>
                        </a:rPr>
                        <a:t>ระดับคุณภาพ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1292822"/>
                  </a:ext>
                </a:extLst>
              </a:tr>
              <a:tr h="1719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600" b="1" dirty="0">
                          <a:effectLst/>
                          <a:latin typeface="Calibri" panose="020F0502020204030204" pitchFamily="34" charset="0"/>
                          <a:cs typeface="+mj-cs"/>
                        </a:rPr>
                        <a:t>สถานศึกษาสามารถดำเนินงานให้บรรลุผลลัพธ์ที่ต้องการและเป็นต้นแบบ มีความโดดเด่นได้รับการยอมรับระดับนานาชาติ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C3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0837630"/>
                  </a:ext>
                </a:extLst>
              </a:tr>
              <a:tr h="1719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600" b="1" dirty="0">
                          <a:effectLst/>
                          <a:latin typeface="Calibri" panose="020F0502020204030204" pitchFamily="34" charset="0"/>
                          <a:cs typeface="+mj-cs"/>
                        </a:rPr>
                        <a:t>สถานศึกษาสามารถดำเนินงานให้บรรลุผลลัพธ์ที่ต้องการ และเป็นต้นแบบ มีความโดดเด่นได้รับการยอมรับระดับชาติ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C2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5962196"/>
                  </a:ext>
                </a:extLst>
              </a:tr>
              <a:tr h="1719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600" b="1" dirty="0">
                          <a:effectLst/>
                          <a:latin typeface="Calibri" panose="020F0502020204030204" pitchFamily="34" charset="0"/>
                          <a:cs typeface="+mj-cs"/>
                        </a:rPr>
                        <a:t>สถานศึกษาสามารถดำเนินงานให้บรรลุผลลัพธ์ที่ต้องการและเป็นต้นแบบ มีความโดดเด่นระดับท้องถิ่น/ภูมิภาค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C1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060115"/>
                  </a:ext>
                </a:extLst>
              </a:tr>
            </a:tbl>
          </a:graphicData>
        </a:graphic>
      </p:graphicFrame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48FE80B3-14AA-4FA1-A63C-05432727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63103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1568"/>
          </a:xfrm>
          <a:solidFill>
            <a:srgbClr val="00FF99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</a:pPr>
            <a:r>
              <a:rPr lang="th-TH" b="1" dirty="0">
                <a:solidFill>
                  <a:srgbClr val="0000FF"/>
                </a:solidFill>
              </a:rPr>
              <a:t>สรุปการประกันคุณภาพฯตามกฎกระทรวงฯ 2561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9940" y="893978"/>
            <a:ext cx="8229600" cy="4918157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th-TH" sz="47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  </a:t>
            </a:r>
            <a:endParaRPr lang="th-TH" sz="20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 rot="399665">
            <a:off x="3124200" y="6356350"/>
            <a:ext cx="2895600" cy="365125"/>
          </a:xfrm>
        </p:spPr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  <p:sp>
        <p:nvSpPr>
          <p:cNvPr id="5" name="วงรี 4">
            <a:extLst>
              <a:ext uri="{FF2B5EF4-FFF2-40B4-BE49-F238E27FC236}">
                <a16:creationId xmlns:a16="http://schemas.microsoft.com/office/drawing/2014/main" xmlns="" id="{43384196-9EB8-46A3-A56A-82C2205797D5}"/>
              </a:ext>
            </a:extLst>
          </p:cNvPr>
          <p:cNvSpPr/>
          <p:nvPr/>
        </p:nvSpPr>
        <p:spPr>
          <a:xfrm>
            <a:off x="3133725" y="3113395"/>
            <a:ext cx="2743200" cy="1924932"/>
          </a:xfrm>
          <a:prstGeom prst="ellipse">
            <a:avLst/>
          </a:prstGeom>
          <a:solidFill>
            <a:srgbClr val="F24CD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cs typeface="+mj-cs"/>
              </a:rPr>
              <a:t>การประกันคุณภาพการศึกษา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xmlns="" id="{9D32D7B0-4909-4AD3-96F9-183A69876242}"/>
              </a:ext>
            </a:extLst>
          </p:cNvPr>
          <p:cNvSpPr/>
          <p:nvPr/>
        </p:nvSpPr>
        <p:spPr>
          <a:xfrm>
            <a:off x="2667000" y="1143000"/>
            <a:ext cx="3886200" cy="1482144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cs typeface="+mj-cs"/>
              </a:rPr>
              <a:t>1.การประเมิน</a:t>
            </a:r>
          </a:p>
          <a:p>
            <a:pPr algn="ctr"/>
            <a:r>
              <a:rPr lang="th-TH" sz="4800" b="1" dirty="0">
                <a:cs typeface="+mj-cs"/>
              </a:rPr>
              <a:t>คุณภาพภายใน</a:t>
            </a: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xmlns="" id="{9E32AACD-C26E-4DD9-97AE-03DDF8961162}"/>
              </a:ext>
            </a:extLst>
          </p:cNvPr>
          <p:cNvSpPr/>
          <p:nvPr/>
        </p:nvSpPr>
        <p:spPr>
          <a:xfrm>
            <a:off x="6732240" y="4581128"/>
            <a:ext cx="45719" cy="45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xmlns="" id="{684C2AFD-61DF-44D4-8AFA-953A67BEB97F}"/>
              </a:ext>
            </a:extLst>
          </p:cNvPr>
          <p:cNvSpPr/>
          <p:nvPr/>
        </p:nvSpPr>
        <p:spPr>
          <a:xfrm>
            <a:off x="6019800" y="4176884"/>
            <a:ext cx="2743200" cy="160667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cs typeface="+mj-cs"/>
              </a:rPr>
              <a:t>2.การพัฒนาคุณภาพการศึกษา</a:t>
            </a: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1C325E2D-9EA0-4A6C-8AAB-DCC279C4FEA1}"/>
              </a:ext>
            </a:extLst>
          </p:cNvPr>
          <p:cNvSpPr/>
          <p:nvPr/>
        </p:nvSpPr>
        <p:spPr>
          <a:xfrm>
            <a:off x="342900" y="3983932"/>
            <a:ext cx="2611016" cy="1883468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cs typeface="+mj-cs"/>
              </a:rPr>
              <a:t>3.การติดตามตรวจสอบคุณภาพการศึกษา</a:t>
            </a:r>
          </a:p>
        </p:txBody>
      </p:sp>
      <p:sp>
        <p:nvSpPr>
          <p:cNvPr id="10" name="ลูกศร: โค้งลง 9">
            <a:extLst>
              <a:ext uri="{FF2B5EF4-FFF2-40B4-BE49-F238E27FC236}">
                <a16:creationId xmlns:a16="http://schemas.microsoft.com/office/drawing/2014/main" xmlns="" id="{00B7F7A6-002B-4280-B097-6222DF4FBE4C}"/>
              </a:ext>
            </a:extLst>
          </p:cNvPr>
          <p:cNvSpPr/>
          <p:nvPr/>
        </p:nvSpPr>
        <p:spPr>
          <a:xfrm rot="18847214">
            <a:off x="1019932" y="2430541"/>
            <a:ext cx="1705117" cy="1002877"/>
          </a:xfrm>
          <a:prstGeom prst="curvedDownArrow">
            <a:avLst>
              <a:gd name="adj1" fmla="val 25000"/>
              <a:gd name="adj2" fmla="val 50000"/>
              <a:gd name="adj3" fmla="val 32622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1" name="ลูกศร: โค้งลง 10">
            <a:extLst>
              <a:ext uri="{FF2B5EF4-FFF2-40B4-BE49-F238E27FC236}">
                <a16:creationId xmlns:a16="http://schemas.microsoft.com/office/drawing/2014/main" xmlns="" id="{C7E6A5D0-69DE-4C3E-9BDA-185438BF3F10}"/>
              </a:ext>
            </a:extLst>
          </p:cNvPr>
          <p:cNvSpPr/>
          <p:nvPr/>
        </p:nvSpPr>
        <p:spPr>
          <a:xfrm rot="2856372">
            <a:off x="6540729" y="2637107"/>
            <a:ext cx="1712009" cy="1084196"/>
          </a:xfrm>
          <a:prstGeom prst="curvedDownArrow">
            <a:avLst>
              <a:gd name="adj1" fmla="val 21999"/>
              <a:gd name="adj2" fmla="val 50000"/>
              <a:gd name="adj3" fmla="val 25000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2" name="ลูกศร: โค้งลง 11">
            <a:extLst>
              <a:ext uri="{FF2B5EF4-FFF2-40B4-BE49-F238E27FC236}">
                <a16:creationId xmlns:a16="http://schemas.microsoft.com/office/drawing/2014/main" xmlns="" id="{5AA2D4B7-ED46-4F6F-BEB6-2A88F2C0DD9C}"/>
              </a:ext>
            </a:extLst>
          </p:cNvPr>
          <p:cNvSpPr/>
          <p:nvPr/>
        </p:nvSpPr>
        <p:spPr>
          <a:xfrm rot="11173387">
            <a:off x="3367774" y="4954613"/>
            <a:ext cx="2184785" cy="1102396"/>
          </a:xfrm>
          <a:prstGeom prst="curvedDownArrow">
            <a:avLst>
              <a:gd name="adj1" fmla="val 17139"/>
              <a:gd name="adj2" fmla="val 99309"/>
              <a:gd name="adj3" fmla="val 59305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4" name="ลูกศร: ขวา 13">
            <a:extLst>
              <a:ext uri="{FF2B5EF4-FFF2-40B4-BE49-F238E27FC236}">
                <a16:creationId xmlns:a16="http://schemas.microsoft.com/office/drawing/2014/main" xmlns="" id="{7BC01ED0-E7CE-49A2-BE5B-5ED104AF1D23}"/>
              </a:ext>
            </a:extLst>
          </p:cNvPr>
          <p:cNvSpPr/>
          <p:nvPr/>
        </p:nvSpPr>
        <p:spPr>
          <a:xfrm rot="1450294">
            <a:off x="5432344" y="4625704"/>
            <a:ext cx="59886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: ขวา 14">
            <a:extLst>
              <a:ext uri="{FF2B5EF4-FFF2-40B4-BE49-F238E27FC236}">
                <a16:creationId xmlns:a16="http://schemas.microsoft.com/office/drawing/2014/main" xmlns="" id="{A99DB46A-B6FE-4722-9FDB-B3C726303701}"/>
              </a:ext>
            </a:extLst>
          </p:cNvPr>
          <p:cNvSpPr/>
          <p:nvPr/>
        </p:nvSpPr>
        <p:spPr>
          <a:xfrm rot="16200000">
            <a:off x="4128508" y="2714488"/>
            <a:ext cx="66332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: ขวา 15">
            <a:extLst>
              <a:ext uri="{FF2B5EF4-FFF2-40B4-BE49-F238E27FC236}">
                <a16:creationId xmlns:a16="http://schemas.microsoft.com/office/drawing/2014/main" xmlns="" id="{5C1EC197-9417-4239-8FEC-D292FF1443B1}"/>
              </a:ext>
            </a:extLst>
          </p:cNvPr>
          <p:cNvSpPr/>
          <p:nvPr/>
        </p:nvSpPr>
        <p:spPr>
          <a:xfrm rot="9715048">
            <a:off x="2891011" y="4414402"/>
            <a:ext cx="705657" cy="629526"/>
          </a:xfrm>
          <a:prstGeom prst="rightArrow">
            <a:avLst>
              <a:gd name="adj1" fmla="val 50000"/>
              <a:gd name="adj2" fmla="val 4295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3549557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  <a:solidFill>
            <a:srgbClr val="FFE1F9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4800" b="1" dirty="0">
                <a:ea typeface="Calibri"/>
                <a:cs typeface="+mj-cs"/>
              </a:rPr>
              <a:t>ทั้งนี้ สถานศึกษาต้องผ่านการดำเนินงานในขั้น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ea typeface="Calibri"/>
                <a:cs typeface="+mj-cs"/>
              </a:rPr>
              <a:t>ที่ 1 และ 2 ก่อน จึงจะพิจารณาในขั้นที่ 3 4 และ5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ea typeface="Calibri"/>
                <a:cs typeface="+mj-cs"/>
              </a:rPr>
              <a:t>     </a:t>
            </a:r>
            <a:r>
              <a:rPr lang="th-TH" sz="4800" b="1" dirty="0">
                <a:solidFill>
                  <a:srgbClr val="FF0000"/>
                </a:solidFill>
                <a:ea typeface="Calibri"/>
                <a:cs typeface="+mj-cs"/>
              </a:rPr>
              <a:t>ขั้นที่ 1 </a:t>
            </a:r>
            <a:r>
              <a:rPr lang="en-US" sz="4800" b="1" dirty="0">
                <a:solidFill>
                  <a:srgbClr val="FF0000"/>
                </a:solidFill>
                <a:ea typeface="Calibri"/>
                <a:cs typeface="+mj-cs"/>
              </a:rPr>
              <a:t>Awareness </a:t>
            </a:r>
            <a:r>
              <a:rPr lang="en-US" sz="4800" b="1" dirty="0">
                <a:ea typeface="Calibri"/>
                <a:cs typeface="+mj-cs"/>
              </a:rPr>
              <a:t>: </a:t>
            </a:r>
            <a:r>
              <a:rPr lang="th-TH" sz="4800" b="1" dirty="0">
                <a:ea typeface="Calibri"/>
                <a:cs typeface="+mj-cs"/>
              </a:rPr>
              <a:t>กำหนดจุดเน้น ประชุมสัมมนาหารือในเรื่องนั้น ๆ จัดทำแผนงาน/โครงการรองรับ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ea typeface="Calibri"/>
                <a:cs typeface="+mj-cs"/>
              </a:rPr>
              <a:t>     </a:t>
            </a:r>
            <a:r>
              <a:rPr lang="th-TH" sz="4800" b="1" dirty="0">
                <a:solidFill>
                  <a:srgbClr val="FF0000"/>
                </a:solidFill>
                <a:ea typeface="Calibri"/>
                <a:cs typeface="+mj-cs"/>
              </a:rPr>
              <a:t>ขั้นที่ 2 </a:t>
            </a:r>
            <a:r>
              <a:rPr lang="en-US" sz="4800" b="1" dirty="0">
                <a:solidFill>
                  <a:srgbClr val="FF0000"/>
                </a:solidFill>
                <a:ea typeface="Calibri"/>
                <a:cs typeface="+mj-cs"/>
              </a:rPr>
              <a:t>Attempt </a:t>
            </a:r>
            <a:r>
              <a:rPr lang="en-US" sz="4800" b="1" dirty="0">
                <a:ea typeface="Calibri"/>
                <a:cs typeface="+mj-cs"/>
              </a:rPr>
              <a:t>: </a:t>
            </a:r>
            <a:r>
              <a:rPr lang="th-TH" sz="4800" b="1" dirty="0">
                <a:ea typeface="Calibri"/>
                <a:cs typeface="+mj-cs"/>
              </a:rPr>
              <a:t>ดำเนินการพัฒนา/ดำเนินงานตามโครงการ โดยให้มีการปรับปรุงพัฒนาต่อเนื่อง</a:t>
            </a:r>
          </a:p>
          <a:p>
            <a:pPr marL="0" indent="0">
              <a:spcBef>
                <a:spcPts val="0"/>
              </a:spcBef>
              <a:buNone/>
            </a:pPr>
            <a:endParaRPr lang="th-TH" sz="4800" b="1" dirty="0">
              <a:ea typeface="Calibri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 dirty="0"/>
              <a:t>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60241424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10310</TotalTime>
  <Words>4662</Words>
  <Application>Microsoft Office PowerPoint</Application>
  <PresentationFormat>นำเสนอทางหน้าจอ (4:3)</PresentationFormat>
  <Paragraphs>547</Paragraphs>
  <Slides>90</Slides>
  <Notes>80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90</vt:i4>
      </vt:variant>
    </vt:vector>
  </HeadingPairs>
  <TitlesOfParts>
    <vt:vector size="91" baseType="lpstr">
      <vt:lpstr>ชุดรูปแบบของ Office</vt:lpstr>
      <vt:lpstr>  ความสำคัญและความจำเป็นของ การประกันคุณภาพการศึกษา  ความสำคัญและความจำเป็นของ การประกันคุณภาพการศึกษา ในโรงเรียนเอกชน     </vt:lpstr>
      <vt:lpstr>1. เพราะเหตุใดจึงต้องประกันคุณภาพการศึกษา</vt:lpstr>
      <vt:lpstr> สาระสำคัญของหมวด 6 (มาตรา 47-51) </vt:lpstr>
      <vt:lpstr> สาระสำคัญของหมวด 6 (มาตรา 47-51) </vt:lpstr>
      <vt:lpstr>2. การดำเนินงานของกระทรวงฯ ตามมาตรา 47 </vt:lpstr>
      <vt:lpstr>งานนำเสนอ PowerPoint</vt:lpstr>
      <vt:lpstr>งานนำเสนอ PowerPoint</vt:lpstr>
      <vt:lpstr>งานนำเสนอ PowerPoint</vt:lpstr>
      <vt:lpstr>สรุปการประกันคุณภาพฯตามกฎกระทรวงฯ 2561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4. กลไกการพัฒนา/ควบคุมระบบประกันของ สช.  </vt:lpstr>
      <vt:lpstr> 4. กลไกการพัฒนา/ควบคุมระบบประกันของ สช.  </vt:lpstr>
      <vt:lpstr>กลไกการควบคุม/ดำเนินการประกันตามแนว สช.</vt:lpstr>
      <vt:lpstr>กลไกการควบคุมการดำเนินงานของโรงเรียน</vt:lpstr>
      <vt:lpstr>งานนำเสนอ PowerPoint</vt:lpstr>
      <vt:lpstr> 5.1 นโยบายการปฏิรูประบบประเมินและประกัน </vt:lpstr>
      <vt:lpstr>5.2 แนวทางการประกันคุณภาพแนวใหม่</vt:lpstr>
      <vt:lpstr>8.  1. ปรับวิธีการประเมินโดยยึดหลักการ </vt:lpstr>
      <vt:lpstr> 1) การประเมินแบบองค์รวม  </vt:lpstr>
      <vt:lpstr> การประเมินแบบองค์รวม </vt:lpstr>
      <vt:lpstr>2) ประเมินและตัดสินผลการประเมิน โดยอาศัยความเชี่ยวชาญ</vt:lpstr>
      <vt:lpstr>2) ประเมินและตัดสินผลการประเมิน โดยอาศัยความเชี่ยวชาญ</vt:lpstr>
      <vt:lpstr> 3) ประเมินจากหลักฐานเชิงประจักษ์  </vt:lpstr>
      <vt:lpstr> 3) ประเมินจากหลักฐานเชิงประจักษ์  </vt:lpstr>
      <vt:lpstr>หลักฐานเชิงประจักษ์ (Evidence Based)</vt:lpstr>
      <vt:lpstr>หลักฐานเชิงประจักษ์ (Evidence Based)</vt:lpstr>
      <vt:lpstr> 4) ตรวจทานผลการประเมินโดยคณะกรรมการประเมินในระดับเดียวกัน (peer review) </vt:lpstr>
      <vt:lpstr>4. ตรวจทานผลการประเมินโดยคณะกรรมการประเมินในระดับเดียวกัน (peer review) </vt:lpstr>
      <vt:lpstr>4. ตรวจทานผลการประเมินโดยคณะกรรมการประเมินในระดับเดียวกัน (peer review) </vt:lpstr>
      <vt:lpstr>งานนำเสนอ PowerPoint</vt:lpstr>
      <vt:lpstr> เกณฑ์การประเมินแบบองค์รวม</vt:lpstr>
      <vt:lpstr> เกณฑ์การประเมินแบบองค์รวม</vt:lpstr>
      <vt:lpstr> เกณฑ์การประเมินแบบองค์รวม</vt:lpstr>
      <vt:lpstr> เกณฑ์การประเมินแบบองค์รวม</vt:lpstr>
      <vt:lpstr> 2) ประกาศมาตรฐานการศึกษา </vt:lpstr>
      <vt:lpstr> มาตรฐานระดับปฐมวัย </vt:lpstr>
      <vt:lpstr>มาตรฐานระดับการศึกษาขั้นพื้นฐาน</vt:lpstr>
      <vt:lpstr>มาตรฐานการศึกษาขั้นพื้นฐานศูนย์การศึกษาพิเศษ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7. ยุทธศาสตร์ในแผนการศึกษาชาติ 20 ปี  พ.ศ. 2560-2579</vt:lpstr>
      <vt:lpstr> 8. คุณภาพของคนไทยตาม แผนการศึกษาชาติ พ.ศ. 2560-2579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9.นโยบาย/จุดเน้นของกระทรวงศึกษาธิการ 15 ข้อ</vt:lpstr>
      <vt:lpstr>นโยบาย/จุดเน้นของกระทรวงศึกษาธิการ 15 ข้อ</vt:lpstr>
      <vt:lpstr>งานนำเสนอ PowerPoint</vt:lpstr>
      <vt:lpstr>  แนวทางการประเมินภายนอกรอบสี่ </vt:lpstr>
      <vt:lpstr>งานนำเสนอ PowerPoint</vt:lpstr>
      <vt:lpstr>งานนำเสนอ PowerPoint</vt:lpstr>
      <vt:lpstr>งานนำเสนอ PowerPoint</vt:lpstr>
      <vt:lpstr>   รูปแบบการไม่ลงพื้นที่ (Non visit)  </vt:lpstr>
      <vt:lpstr>  Partial Visit= ประเมิน 1 วัน   </vt:lpstr>
      <vt:lpstr>  Partial Visit= ประเมิน 2 วัน   </vt:lpstr>
      <vt:lpstr>เยี่ยมเต็มรูปแบบ 3 วัน (Full Visit)</vt:lpstr>
      <vt:lpstr>11. แนวทางการประเมินและตัดสินระดับคุณภาพ</vt:lpstr>
      <vt:lpstr>  เกณฑ์การตัดสินระดับคุณภาพ   </vt:lpstr>
      <vt:lpstr>งานนำเสนอ PowerPoint</vt:lpstr>
      <vt:lpstr>งานนำเสนอ PowerPoint</vt:lpstr>
      <vt:lpstr>หมายเหตุ</vt:lpstr>
      <vt:lpstr>แนวทางการพิจารณาและตัดสินระดับคุณภาพ</vt:lpstr>
      <vt:lpstr>งานนำเสนอ PowerPoint</vt:lpstr>
      <vt:lpstr>การมีนวัตกรรม/เป็นแบบอย่างที่ดี  </vt:lpstr>
      <vt:lpstr>การมีนวัตกรรม/เป็นแบบอย่างที่ดี</vt:lpstr>
      <vt:lpstr> การมีนวัตกรรม/เป็นแบบอย่างที่ดี</vt:lpstr>
      <vt:lpstr>11.  การประเมินความโดดเด่นเฉพาะทาง</vt:lpstr>
      <vt:lpstr>มิติคุณภาพที่สถานศึกษาขอรับ มีดังนี้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ความสำคัญและความจำเป็นของการประกันคุณภาพการศึกษา</dc:title>
  <dc:creator>Corporate Edition</dc:creator>
  <cp:lastModifiedBy>ADMIN</cp:lastModifiedBy>
  <cp:revision>1328</cp:revision>
  <dcterms:created xsi:type="dcterms:W3CDTF">2014-09-03T10:18:33Z</dcterms:created>
  <dcterms:modified xsi:type="dcterms:W3CDTF">2019-05-07T07:12:11Z</dcterms:modified>
</cp:coreProperties>
</file>