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2" r:id="rId2"/>
    <p:sldId id="257" r:id="rId3"/>
    <p:sldId id="319" r:id="rId4"/>
    <p:sldId id="370" r:id="rId5"/>
    <p:sldId id="303" r:id="rId6"/>
    <p:sldId id="329" r:id="rId7"/>
    <p:sldId id="320" r:id="rId8"/>
    <p:sldId id="330" r:id="rId9"/>
    <p:sldId id="336" r:id="rId10"/>
    <p:sldId id="264" r:id="rId11"/>
    <p:sldId id="304" r:id="rId12"/>
    <p:sldId id="339" r:id="rId13"/>
    <p:sldId id="1180" r:id="rId14"/>
    <p:sldId id="1181" r:id="rId15"/>
    <p:sldId id="1182" r:id="rId16"/>
    <p:sldId id="1193" r:id="rId17"/>
    <p:sldId id="1192" r:id="rId18"/>
    <p:sldId id="1183" r:id="rId19"/>
    <p:sldId id="1185" r:id="rId20"/>
    <p:sldId id="1186" r:id="rId21"/>
    <p:sldId id="341" r:id="rId22"/>
    <p:sldId id="273" r:id="rId23"/>
    <p:sldId id="276" r:id="rId24"/>
    <p:sldId id="277" r:id="rId25"/>
    <p:sldId id="316" r:id="rId26"/>
    <p:sldId id="342" r:id="rId27"/>
    <p:sldId id="260" r:id="rId28"/>
    <p:sldId id="343" r:id="rId29"/>
    <p:sldId id="344" r:id="rId30"/>
    <p:sldId id="371" r:id="rId31"/>
    <p:sldId id="383" r:id="rId32"/>
    <p:sldId id="381" r:id="rId33"/>
    <p:sldId id="384" r:id="rId34"/>
    <p:sldId id="372" r:id="rId35"/>
    <p:sldId id="374" r:id="rId36"/>
    <p:sldId id="306" r:id="rId3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76" autoAdjust="0"/>
  </p:normalViewPr>
  <p:slideViewPr>
    <p:cSldViewPr>
      <p:cViewPr>
        <p:scale>
          <a:sx n="91" d="100"/>
          <a:sy n="91" d="100"/>
        </p:scale>
        <p:origin x="-97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D3BCB-B98D-4687-BEFB-FE259C21F3BA}" type="datetimeFigureOut">
              <a:rPr lang="th-TH" smtClean="0"/>
              <a:pPr/>
              <a:t>07/05/62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24A03-6C11-4C80-9883-626D9DB3949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97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538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084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1993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25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61557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27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404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28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8928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29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9075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30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4255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34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39369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35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6850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162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4161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0689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8798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7177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7177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7177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724A03-6C11-4C80-9883-626D9DB3949F}" type="slidenum">
              <a:rPr lang="th-TH" smtClean="0"/>
              <a:pPr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326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9407-872B-4D63-8EFB-88419F940A87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75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2600C-202A-4408-A1D1-EAB69423063F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33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D2038-26AB-4D2A-8F84-A3935A2B8637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8733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DE6-D545-4475-B8B7-983772CCE4E7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087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061F-DFB3-4B7D-BA1C-F14F68C15349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338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94411-C294-4628-81FE-249FDB8726E3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434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221B-0363-409E-93D4-70998E5FE7AB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720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B6D2-D7ED-49A5-90CF-F62A91604859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985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4892-4AA6-4D55-9B9A-B562792D518C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64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B1F1-9EE7-4487-8A3A-8ECEBE964FC9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621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8B5EF-0D2D-47CB-A15A-96B1C71C7E0A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053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22DA-8476-4133-94EA-265FA518DFE0}" type="datetime1">
              <a:rPr lang="th-TH" smtClean="0"/>
              <a:pPr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5E409-C4DB-43D7-9B43-B43C6428837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002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93639" cy="2983715"/>
          </a:xfr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th-TH" sz="6600" b="1" dirty="0">
                <a:solidFill>
                  <a:srgbClr val="0000FF"/>
                </a:solidFill>
                <a:latin typeface="Algerian" pitchFamily="82" charset="0"/>
              </a:rPr>
              <a:t>ตอนที่ 1(</a:t>
            </a:r>
            <a:r>
              <a:rPr lang="en-US" sz="6600" b="1" dirty="0">
                <a:solidFill>
                  <a:srgbClr val="FF0000"/>
                </a:solidFill>
                <a:latin typeface="Algerian" pitchFamily="82" charset="0"/>
              </a:rPr>
              <a:t>15</a:t>
            </a:r>
            <a:r>
              <a:rPr lang="th-TH" sz="6600" b="1" dirty="0">
                <a:solidFill>
                  <a:srgbClr val="0000FF"/>
                </a:solidFill>
                <a:latin typeface="Algerian" pitchFamily="82" charset="0"/>
              </a:rPr>
              <a:t>)</a:t>
            </a:r>
            <a:br>
              <a:rPr lang="th-TH" sz="6600" b="1" dirty="0">
                <a:solidFill>
                  <a:srgbClr val="0000FF"/>
                </a:solidFill>
                <a:latin typeface="Algerian" pitchFamily="82" charset="0"/>
              </a:rPr>
            </a:br>
            <a:r>
              <a:rPr lang="th-TH" sz="6600" b="1" dirty="0">
                <a:solidFill>
                  <a:srgbClr val="0000FF"/>
                </a:solidFill>
                <a:latin typeface="Algerian" pitchFamily="82" charset="0"/>
              </a:rPr>
              <a:t> การกำหนดมาตรฐานการศึกษาของสถานศึกษาและการประกาศค่าเป้าหมาย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857488" y="3357562"/>
            <a:ext cx="5929354" cy="1071570"/>
          </a:xfrm>
        </p:spPr>
        <p:txBody>
          <a:bodyPr>
            <a:normAutofit/>
          </a:bodyPr>
          <a:lstStyle/>
          <a:p>
            <a:r>
              <a:rPr lang="th-TH" sz="2800" dirty="0">
                <a:solidFill>
                  <a:prstClr val="black"/>
                </a:solidFill>
                <a:ea typeface="+mj-ea"/>
                <a:cs typeface="Angsana New"/>
              </a:rPr>
              <a:t> </a:t>
            </a:r>
            <a:r>
              <a:rPr lang="th-TH" sz="2400" b="1" dirty="0">
                <a:solidFill>
                  <a:prstClr val="black"/>
                </a:solidFill>
                <a:ea typeface="+mj-ea"/>
                <a:cs typeface="Angsana New"/>
              </a:rPr>
              <a:t>โดย ดร. ไพเราะ มีบางยาง                                                                 081-8032334</a:t>
            </a:r>
            <a:endParaRPr lang="th-TH" dirty="0"/>
          </a:p>
        </p:txBody>
      </p:sp>
      <p:pic>
        <p:nvPicPr>
          <p:cNvPr id="4" name="Picture 2" descr="C:\Documents and Settings\User\Desktop\ภาพเคลื่อนไหวๆ\1076783077676_6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4151" y="4143380"/>
            <a:ext cx="5929354" cy="2190752"/>
          </a:xfrm>
          <a:prstGeom prst="rect">
            <a:avLst/>
          </a:prstGeom>
          <a:noFill/>
        </p:spPr>
      </p:pic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 err="1"/>
              <a:t>คร</a:t>
            </a:r>
            <a:r>
              <a:rPr lang="th-TH"/>
              <a:t>.ไพเราะ มีบางยาง</a:t>
            </a:r>
          </a:p>
        </p:txBody>
      </p:sp>
      <p:pic>
        <p:nvPicPr>
          <p:cNvPr id="6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527" y="2276872"/>
            <a:ext cx="2664777" cy="2958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625474"/>
            <a:ext cx="2304255" cy="250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4051">
            <a:off x="7009176" y="2827102"/>
            <a:ext cx="1227398" cy="106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D:\รูปภาพ\1440150630-o.jpg.gif"/>
          <p:cNvPicPr>
            <a:picLocks noChangeAspect="1" noChangeArrowheads="1" noCrop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2880320" cy="245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77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sz="3600" b="1" dirty="0"/>
              <a:t/>
            </a:r>
            <a:br>
              <a:rPr lang="th-TH" sz="3600" b="1" dirty="0"/>
            </a:br>
            <a:r>
              <a:rPr lang="th-TH" sz="3600" b="1" dirty="0"/>
              <a:t>2.3  พิจารณาสาระสำคัญที่อาจจะกำหนดเพิ่มเติมในรายละเอียด และคำอธิบายของรายละเอียด</a:t>
            </a:r>
            <a:r>
              <a:rPr lang="th-TH" sz="3600" b="1" dirty="0">
                <a:solidFill>
                  <a:srgbClr val="FF0000"/>
                </a:solidFill>
              </a:rPr>
              <a:t>(หน้า17)</a:t>
            </a:r>
            <a:r>
              <a:rPr lang="th-TH" sz="3600" b="1" dirty="0"/>
              <a:t/>
            </a:r>
            <a:br>
              <a:rPr lang="th-TH" sz="3600" b="1" dirty="0"/>
            </a:br>
            <a:endParaRPr lang="th-TH" sz="3600" dirty="0">
              <a:solidFill>
                <a:srgbClr val="0000FF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b="1" dirty="0">
                <a:cs typeface="+mj-cs"/>
              </a:rPr>
              <a:t>          </a:t>
            </a:r>
            <a:r>
              <a:rPr lang="th-TH" sz="4000" b="1" dirty="0">
                <a:cs typeface="+mj-cs"/>
              </a:rPr>
              <a:t>คณะกรรมการ และผู้ที่มีส่วนเกี่ยวข้องร่วมกันพิจารณาสาระสำคัญที่อาจจะกำหนดเพิ่มเติมในรายละเอียดและคำอธิบายของมาตรฐานฯ ที่สะท้อนนโยบาย เป้าหมาย </a:t>
            </a:r>
            <a:r>
              <a:rPr lang="th-TH" sz="4000" b="1" dirty="0" err="1">
                <a:cs typeface="+mj-cs"/>
              </a:rPr>
              <a:t>อัต</a:t>
            </a:r>
            <a:r>
              <a:rPr lang="th-TH" sz="4000" b="1" dirty="0">
                <a:cs typeface="+mj-cs"/>
              </a:rPr>
              <a:t>ลักษณ์ เอกลักษณ์ จุดเด่น มาตรการส่งเสริม  ตามบริบทของสถานศึกษา นโยบายของกระทรวง และหน่วยงานต้นสังกัด เป็นต้น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18218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th-TH" sz="3600" b="1" dirty="0"/>
              <a:t> </a:t>
            </a:r>
            <a:br>
              <a:rPr lang="th-TH" sz="3600" b="1" dirty="0"/>
            </a:br>
            <a:r>
              <a:rPr lang="th-TH" b="1" dirty="0"/>
              <a:t>2.4  กำหนดเกณฑ์คุณภาพของประเด็นพิจารณา</a:t>
            </a:r>
            <a:r>
              <a:rPr lang="th-TH" sz="3200" b="1" dirty="0">
                <a:solidFill>
                  <a:srgbClr val="FF0000"/>
                </a:solidFill>
              </a:rPr>
              <a:t>(หน้า17)</a:t>
            </a:r>
            <a:br>
              <a:rPr lang="th-TH" sz="3200" b="1" dirty="0">
                <a:solidFill>
                  <a:srgbClr val="FF0000"/>
                </a:solidFill>
              </a:rPr>
            </a:br>
            <a:endParaRPr lang="th-TH" sz="3200" b="1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900" b="1" dirty="0">
                <a:solidFill>
                  <a:srgbClr val="0000FF"/>
                </a:solidFill>
                <a:cs typeface="+mj-cs"/>
              </a:rPr>
              <a:t>    - เกณฑ์คุณภาพ หมายถึง คุณลักษณะที่พึงประสงค์ตามประเด็นพิจารณาที่สถานศึกษากำหนด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- นำประเด็นพิจารณาแต่ละประเด็นที่วิเคราะห์ไว้มากำหนดเกณฑ์คุณภาพที่ระบุพฤติกรรม  การกระทำ หรือบทบาทของเด็ก ผู้บริหาร หรือผู้สอนที่ปฏิบัติแล้วบรรลุตามประเด็นพิจารณาพัฒนานั้น ๆ  ตามบริบทของสถานศึกษา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900" b="1" dirty="0">
                <a:solidFill>
                  <a:srgbClr val="FF0000"/>
                </a:solidFill>
                <a:cs typeface="+mj-cs"/>
              </a:rPr>
              <a:t>ทั้งนี้ ประเด็นพิจารณาบางประเด็นอาจนำมารวมกันเพื่อกำหนดเกณฑ์คุณภาพร่วมกันได้</a:t>
            </a:r>
            <a:endParaRPr lang="th-TH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382574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16260"/>
            <a:ext cx="8229600" cy="864096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th-TH" sz="4000" b="1" dirty="0"/>
              <a:t> </a:t>
            </a:r>
            <a:br>
              <a:rPr lang="th-TH" sz="4000" b="1" dirty="0"/>
            </a:br>
            <a:r>
              <a:rPr lang="th-TH" sz="4000" b="1" dirty="0"/>
              <a:t>2.5  กำหนดเกณฑ์คุณภาพของรายละเอียด</a:t>
            </a:r>
            <a:r>
              <a:rPr lang="th-TH" sz="4000" b="1" u="sng" dirty="0">
                <a:solidFill>
                  <a:srgbClr val="FF0000"/>
                </a:solidFill>
              </a:rPr>
              <a:t>(หน้า17)</a:t>
            </a:r>
            <a:br>
              <a:rPr lang="th-TH" sz="4000" b="1" u="sng" dirty="0">
                <a:solidFill>
                  <a:srgbClr val="FF0000"/>
                </a:solidFill>
              </a:rPr>
            </a:br>
            <a:endParaRPr lang="th-TH" sz="40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4800" b="1" dirty="0">
                <a:solidFill>
                  <a:srgbClr val="0000FF"/>
                </a:solidFill>
                <a:cs typeface="+mj-cs"/>
              </a:rPr>
              <a:t>นำผลการกำหนดเกณฑ์คุณภาพของประเด็นพิจารณาที่กำหนดไว้ มาเป็นฐานคิดในการกำหนดเกณฑ์คุณภาพของรายละเอียด</a:t>
            </a:r>
            <a:endParaRPr lang="th-TH" sz="4800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27831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21941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  2.6  กำหนดค่าเป้าหมายความสำเร็จของมาตรฐานฯ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dirty="0">
                <a:solidFill>
                  <a:srgbClr val="FF0000"/>
                </a:solidFill>
                <a:cs typeface="+mj-cs"/>
              </a:rPr>
              <a:t> </a:t>
            </a:r>
            <a:r>
              <a:rPr lang="th-TH" sz="4400" b="1" dirty="0">
                <a:cs typeface="+mj-cs"/>
              </a:rPr>
              <a:t>นำเกณฑ์คุณภาพของแต่ละรายละเอียดที่กำหนดไว้ และผลการประเมินมาตรฐานในปีที่ผ่านมา หรือ</a:t>
            </a:r>
            <a:r>
              <a:rPr lang="th-TH" sz="4400" b="1" i="1" u="sng" dirty="0">
                <a:solidFill>
                  <a:srgbClr val="FF0000"/>
                </a:solidFill>
                <a:cs typeface="+mj-cs"/>
              </a:rPr>
              <a:t>ค่าเฉลี่ยของผลการประเมินมาตรฐานแต่ละมาตรฐาน 3 ปีย้อนหลัง </a:t>
            </a:r>
            <a:r>
              <a:rPr lang="th-TH" sz="4400" b="1" dirty="0">
                <a:cs typeface="+mj-cs"/>
              </a:rPr>
              <a:t>มาเป็นฐานในการกำหนดค่าเป้าหมายความสำเร็จของมาตรฐานของสถานศึกษา ตามบริบทและสภาพความเป็นจริง</a:t>
            </a:r>
          </a:p>
          <a:p>
            <a:pPr>
              <a:buFont typeface="Wingdings" panose="05000000000000000000" pitchFamily="2" charset="2"/>
              <a:buChar char="v"/>
            </a:pPr>
            <a:endParaRPr lang="th-TH" sz="44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5458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21941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  2.6  กำหนดค่าเป้าหมายความสำเร็จของมาตรฐานฯ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4400" b="1" dirty="0">
                <a:cs typeface="+mj-cs"/>
              </a:rPr>
              <a:t>การกำหนดค่าเป้าหมาย(</a:t>
            </a:r>
            <a:r>
              <a:rPr lang="en-US" sz="4400" b="1" dirty="0">
                <a:cs typeface="+mj-cs"/>
              </a:rPr>
              <a:t>Cut score</a:t>
            </a:r>
            <a:r>
              <a:rPr lang="th-TH" sz="4400" b="1" dirty="0">
                <a:cs typeface="+mj-cs"/>
              </a:rPr>
              <a:t>)ในแต่ละประเด็นในการพิจารณาจะต้องกำหนดให้สอดรับกับฐานเดิม(</a:t>
            </a:r>
            <a:r>
              <a:rPr lang="en-US" sz="4400" b="1" dirty="0">
                <a:cs typeface="+mj-cs"/>
              </a:rPr>
              <a:t>Base line</a:t>
            </a:r>
            <a:r>
              <a:rPr lang="th-TH" sz="4400" b="1" dirty="0">
                <a:cs typeface="+mj-cs"/>
              </a:rPr>
              <a:t>)</a:t>
            </a:r>
            <a:r>
              <a:rPr lang="en-US" sz="4400" b="1" dirty="0">
                <a:cs typeface="+mj-cs"/>
              </a:rPr>
              <a:t> </a:t>
            </a:r>
            <a:r>
              <a:rPr lang="th-TH" sz="4400" b="1" dirty="0">
                <a:cs typeface="+mj-cs"/>
              </a:rPr>
              <a:t>หรือบริบทเดิมของสถานศึกษา เพื่อให้บุคลากรในสถานศึกษาเกิดความท้าทาย ที่จะสามารถพัฒนาไปให้ถึงเป้าหมายที่กำหนด โดยสถานศึกษาจะต้องพิจารณาจากคุณภาพในแต่ละประเด็นในปีการศึกษาที่ผ่านมา </a:t>
            </a:r>
            <a:r>
              <a:rPr lang="th-TH" sz="4400" b="1" i="1" u="sng" dirty="0">
                <a:solidFill>
                  <a:srgbClr val="FF0000"/>
                </a:solidFill>
                <a:cs typeface="+mj-cs"/>
              </a:rPr>
              <a:t>อย่างน้อย 3 ปี </a:t>
            </a:r>
            <a:r>
              <a:rPr lang="th-TH" sz="4400" b="1" dirty="0">
                <a:cs typeface="+mj-cs"/>
              </a:rPr>
              <a:t>เพื่อให้เห็นทิศทางของพัฒนาการได้อย่างชัดเจน โดยวิธีการในการกำหนดค่าเป้าหมายในแต่ละประเด็น สามารถดำเนินการได้แตกต่างตามลักษณะของพัฒนาการใน 3 กรณีต่อไปนี้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920688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21941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  2.6  กำหนดค่าเป้าหมายความสำเร็จของมาตรฐานฯ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6000" b="1" u="sng" dirty="0">
                <a:solidFill>
                  <a:srgbClr val="0000FF"/>
                </a:solidFill>
                <a:cs typeface="+mj-cs"/>
              </a:rPr>
              <a:t>กรณีที่ 1 </a:t>
            </a:r>
            <a:r>
              <a:rPr lang="th-TH" sz="6000" b="1" dirty="0">
                <a:cs typeface="+mj-cs"/>
              </a:rPr>
              <a:t>ผลการประเมินมาตรฐาน/กลุ่มสาระการเรียนรู้ในแต่ละปี</a:t>
            </a:r>
            <a:r>
              <a:rPr lang="th-TH" sz="6000" b="1" i="1" u="sng" dirty="0">
                <a:solidFill>
                  <a:srgbClr val="FF0000"/>
                </a:solidFill>
                <a:cs typeface="+mj-cs"/>
              </a:rPr>
              <a:t>ไม่มีทิศทางที่ชัดเจน</a:t>
            </a:r>
            <a:r>
              <a:rPr lang="th-TH" sz="6000" b="1" dirty="0">
                <a:cs typeface="+mj-cs"/>
              </a:rPr>
              <a:t> ให้ใช้คะแนนเฉลี่ยรวมของทุกปี(</a:t>
            </a:r>
            <a:r>
              <a:rPr lang="th-TH" sz="6000" b="1" i="1" u="sng" dirty="0">
                <a:solidFill>
                  <a:srgbClr val="FF0000"/>
                </a:solidFill>
                <a:cs typeface="Angsana New" panose="02020603050405020304" pitchFamily="18" charset="-34"/>
              </a:rPr>
              <a:t>อย่างน้อย 3 ปี)</a:t>
            </a:r>
            <a:r>
              <a:rPr lang="th-TH" sz="6000" b="1" dirty="0">
                <a:cs typeface="+mj-cs"/>
              </a:rPr>
              <a:t> เป็นเกณฑ์การตัดสิน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982526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304800"/>
            <a:ext cx="8291264" cy="582136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6600" b="1" dirty="0">
                <a:solidFill>
                  <a:srgbClr val="0000FF"/>
                </a:solidFill>
                <a:cs typeface="+mj-cs"/>
              </a:rPr>
              <a:t>กรณีที่ 2 </a:t>
            </a:r>
            <a:r>
              <a:rPr lang="th-TH" sz="6600" b="1" dirty="0">
                <a:cs typeface="+mj-cs"/>
              </a:rPr>
              <a:t>ผลการประเมินมาตรฐาน/กลุ่มสาระการเรียนรู้ในแต่ละปี</a:t>
            </a:r>
            <a:r>
              <a:rPr lang="th-TH" sz="6600" b="1" i="1" u="sng" dirty="0">
                <a:solidFill>
                  <a:srgbClr val="FF0000"/>
                </a:solidFill>
                <a:cs typeface="+mj-cs"/>
              </a:rPr>
              <a:t>ลดลงอย่างต่อเนื่อง</a:t>
            </a:r>
            <a:r>
              <a:rPr lang="th-TH" sz="6600" b="1" dirty="0">
                <a:cs typeface="+mj-cs"/>
              </a:rPr>
              <a:t> ให้ใช้คะแนนเฉลี่ยรวมของทุกปี(</a:t>
            </a:r>
            <a:r>
              <a:rPr lang="th-TH" sz="6600" b="1" i="1" u="sng" dirty="0">
                <a:solidFill>
                  <a:srgbClr val="FF0000"/>
                </a:solidFill>
                <a:cs typeface="Angsana New" panose="02020603050405020304" pitchFamily="18" charset="-34"/>
              </a:rPr>
              <a:t>อย่างน้อย 3 ปี)</a:t>
            </a:r>
            <a:r>
              <a:rPr lang="th-TH" sz="6600" b="1" dirty="0">
                <a:cs typeface="+mj-cs"/>
              </a:rPr>
              <a:t> เป็นเกณฑ์การตัดสิน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92811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304800"/>
            <a:ext cx="8291264" cy="582136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6000" b="1" dirty="0">
                <a:solidFill>
                  <a:srgbClr val="0000FF"/>
                </a:solidFill>
                <a:cs typeface="+mj-cs"/>
              </a:rPr>
              <a:t>กรณีที่ 3 </a:t>
            </a:r>
            <a:r>
              <a:rPr lang="th-TH" sz="6000" b="1" dirty="0">
                <a:cs typeface="+mj-cs"/>
              </a:rPr>
              <a:t>ผลการประเมินมาตรฐาน/กลุ่มสาระการเรียนรู้ในแต่ละปี</a:t>
            </a:r>
            <a:r>
              <a:rPr lang="th-TH" sz="6000" b="1" i="1" u="sng" dirty="0">
                <a:solidFill>
                  <a:srgbClr val="FF0000"/>
                </a:solidFill>
                <a:cs typeface="+mj-cs"/>
              </a:rPr>
              <a:t>เพิ่มขึ้นอย่างต่อเนื่อง</a:t>
            </a:r>
            <a:r>
              <a:rPr lang="th-TH" sz="6000" b="1" dirty="0">
                <a:cs typeface="+mj-cs"/>
              </a:rPr>
              <a:t> ให้ใช้คะแนนเฉลี่ยปีปัจจุบันรวมกับระยะห่างของคะแนนปีที่ผ่านมา เป็นเกณฑ์การตัดสิน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84015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29600" cy="72995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 </a:t>
            </a:r>
            <a:br>
              <a:rPr lang="th-TH" b="1" dirty="0"/>
            </a:br>
            <a:r>
              <a:rPr lang="th-TH" sz="4000" b="1" dirty="0"/>
              <a:t>กรณีที่ 1 สถานศึกษาที่มี</a:t>
            </a:r>
            <a:r>
              <a:rPr lang="th-TH" sz="4000" b="1" i="1" u="sng" dirty="0"/>
              <a:t>ทิศทางของพัฒนาการไม่</a:t>
            </a:r>
            <a:r>
              <a:rPr lang="th-TH" b="1" i="1" u="sng" dirty="0"/>
              <a:t>ชัดเจน </a:t>
            </a:r>
            <a:r>
              <a:rPr lang="th-TH" b="1" dirty="0"/>
              <a:t/>
            </a:r>
            <a:br>
              <a:rPr lang="th-TH" b="1" dirty="0"/>
            </a:b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990600"/>
            <a:ext cx="8291264" cy="513556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4400" b="1" dirty="0">
                <a:cs typeface="+mj-cs"/>
              </a:rPr>
              <a:t>วิธีการทีใช้คือ หาค่าเฉลี่ย (</a:t>
            </a:r>
            <a:r>
              <a:rPr lang="en-US" sz="4400" b="1" dirty="0">
                <a:cs typeface="+mj-cs"/>
              </a:rPr>
              <a:t>Mean</a:t>
            </a:r>
            <a:r>
              <a:rPr lang="th-TH" sz="4400" b="1" dirty="0">
                <a:cs typeface="+mj-cs"/>
              </a:rPr>
              <a:t>)ของปีที่ผ่านมา</a:t>
            </a:r>
          </a:p>
          <a:p>
            <a:pPr>
              <a:buFont typeface="Wingdings" panose="05000000000000000000" pitchFamily="2" charset="2"/>
              <a:buChar char="v"/>
            </a:pPr>
            <a:endParaRPr lang="th-TH" sz="44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58F1436A-1520-4B81-9B21-FC3A8C8A6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76798"/>
              </p:ext>
            </p:extLst>
          </p:nvPr>
        </p:nvGraphicFramePr>
        <p:xfrm>
          <a:off x="467544" y="1752600"/>
          <a:ext cx="8143057" cy="2675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866">
                  <a:extLst>
                    <a:ext uri="{9D8B030D-6E8A-4147-A177-3AD203B41FA5}">
                      <a16:colId xmlns:a16="http://schemas.microsoft.com/office/drawing/2014/main" xmlns="" val="2895005871"/>
                    </a:ext>
                  </a:extLst>
                </a:gridCol>
                <a:gridCol w="1153615">
                  <a:extLst>
                    <a:ext uri="{9D8B030D-6E8A-4147-A177-3AD203B41FA5}">
                      <a16:colId xmlns:a16="http://schemas.microsoft.com/office/drawing/2014/main" xmlns="" val="335430141"/>
                    </a:ext>
                  </a:extLst>
                </a:gridCol>
                <a:gridCol w="1296719">
                  <a:extLst>
                    <a:ext uri="{9D8B030D-6E8A-4147-A177-3AD203B41FA5}">
                      <a16:colId xmlns:a16="http://schemas.microsoft.com/office/drawing/2014/main" xmlns="" val="2957205812"/>
                    </a:ext>
                  </a:extLst>
                </a:gridCol>
                <a:gridCol w="1211056">
                  <a:extLst>
                    <a:ext uri="{9D8B030D-6E8A-4147-A177-3AD203B41FA5}">
                      <a16:colId xmlns:a16="http://schemas.microsoft.com/office/drawing/2014/main" xmlns="" val="334512818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165238227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xmlns="" val="3640587838"/>
                    </a:ext>
                  </a:extLst>
                </a:gridCol>
              </a:tblGrid>
              <a:tr h="609600">
                <a:tc gridSpan="6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rgbClr val="0000FF"/>
                          </a:solidFill>
                          <a:cs typeface="+mj-cs"/>
                        </a:rPr>
                        <a:t>คะแนนเฉลี่ยร้อยละในการทดสอบ </a:t>
                      </a:r>
                      <a:r>
                        <a:rPr lang="en-US" sz="3200" b="1" dirty="0">
                          <a:solidFill>
                            <a:srgbClr val="0000FF"/>
                          </a:solidFill>
                          <a:cs typeface="+mj-cs"/>
                        </a:rPr>
                        <a:t>O-NET</a:t>
                      </a:r>
                      <a:endParaRPr lang="th-TH" sz="3200" b="1" dirty="0">
                        <a:solidFill>
                          <a:srgbClr val="0000FF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038828"/>
                  </a:ext>
                </a:extLst>
              </a:tr>
              <a:tr h="412224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โรงเรียน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ปี59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ปี60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ปี61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cs typeface="+mj-cs"/>
                        </a:rPr>
                        <a:t>Mean</a:t>
                      </a:r>
                      <a:endParaRPr lang="th-TH" sz="28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จุดตัดปี 2561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79353"/>
                  </a:ext>
                </a:extLst>
              </a:tr>
              <a:tr h="712810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ภาษาไทย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30.63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32.58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25.06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29.43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212595"/>
                  </a:ext>
                </a:extLst>
              </a:tr>
              <a:tr h="712810"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คณิตศาสตร์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u="none" dirty="0">
                          <a:cs typeface="+mj-cs"/>
                        </a:rPr>
                        <a:t>31.72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u="none" dirty="0">
                          <a:cs typeface="+mj-cs"/>
                        </a:rPr>
                        <a:t>34.26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u="none">
                          <a:cs typeface="+mj-cs"/>
                        </a:rPr>
                        <a:t>26.85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u="none" dirty="0">
                          <a:cs typeface="+mj-cs"/>
                        </a:rPr>
                        <a:t>30.94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u="none" dirty="0">
                          <a:cs typeface="+mj-cs"/>
                        </a:rPr>
                        <a:t>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00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829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2995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/>
            </a:r>
            <a:br>
              <a:rPr lang="th-TH" b="1" dirty="0"/>
            </a:br>
            <a:r>
              <a:rPr lang="th-TH" sz="3200" b="1" dirty="0"/>
              <a:t>กรณีที่ 2 สถานศึกษาที่มีพัฒนาการใน</a:t>
            </a:r>
            <a:r>
              <a:rPr lang="th-TH" sz="3200" b="1" i="1" u="sng" dirty="0">
                <a:solidFill>
                  <a:srgbClr val="FF0000"/>
                </a:solidFill>
              </a:rPr>
              <a:t>ทิศทางลบ (ลดลงอย่างต่อเนื่อง)  </a:t>
            </a:r>
            <a:r>
              <a:rPr lang="th-TH" b="1" i="1" u="sng" dirty="0">
                <a:solidFill>
                  <a:srgbClr val="FF0000"/>
                </a:solidFill>
              </a:rPr>
              <a:t/>
            </a:r>
            <a:br>
              <a:rPr lang="th-TH" b="1" i="1" u="sng" dirty="0">
                <a:solidFill>
                  <a:srgbClr val="FF0000"/>
                </a:solidFill>
              </a:rPr>
            </a:br>
            <a:endParaRPr lang="th-TH" b="1" i="1" u="sng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990600"/>
            <a:ext cx="8291264" cy="513556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4400" b="1" dirty="0">
                <a:cs typeface="+mj-cs"/>
              </a:rPr>
              <a:t>วิธีการทีใช้คือ หาค่าเฉลี่ย (</a:t>
            </a:r>
            <a:r>
              <a:rPr lang="en-US" sz="4400" b="1" dirty="0">
                <a:cs typeface="+mj-cs"/>
              </a:rPr>
              <a:t>Mean</a:t>
            </a:r>
            <a:r>
              <a:rPr lang="th-TH" sz="4400" b="1" dirty="0">
                <a:cs typeface="+mj-cs"/>
              </a:rPr>
              <a:t>)ของปีที่ผ่านมา</a:t>
            </a:r>
          </a:p>
          <a:p>
            <a:pPr>
              <a:buFont typeface="Wingdings" panose="05000000000000000000" pitchFamily="2" charset="2"/>
              <a:buChar char="v"/>
            </a:pPr>
            <a:endParaRPr lang="th-TH" sz="44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58F1436A-1520-4B81-9B21-FC3A8C8A6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5388"/>
              </p:ext>
            </p:extLst>
          </p:nvPr>
        </p:nvGraphicFramePr>
        <p:xfrm>
          <a:off x="467544" y="1600200"/>
          <a:ext cx="8157590" cy="244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456">
                  <a:extLst>
                    <a:ext uri="{9D8B030D-6E8A-4147-A177-3AD203B41FA5}">
                      <a16:colId xmlns:a16="http://schemas.microsoft.com/office/drawing/2014/main" xmlns="" val="289500587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33543014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95720581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334512818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165238227"/>
                    </a:ext>
                  </a:extLst>
                </a:gridCol>
                <a:gridCol w="2071934">
                  <a:extLst>
                    <a:ext uri="{9D8B030D-6E8A-4147-A177-3AD203B41FA5}">
                      <a16:colId xmlns:a16="http://schemas.microsoft.com/office/drawing/2014/main" xmlns="" val="3640587838"/>
                    </a:ext>
                  </a:extLst>
                </a:gridCol>
              </a:tblGrid>
              <a:tr h="533400">
                <a:tc gridSpan="6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rgbClr val="0000FF"/>
                          </a:solidFill>
                          <a:cs typeface="+mj-cs"/>
                        </a:rPr>
                        <a:t>คะแนนเฉลี่ยร้อยละในการทดสอบ </a:t>
                      </a:r>
                      <a:r>
                        <a:rPr lang="en-US" sz="3200" b="1" dirty="0">
                          <a:solidFill>
                            <a:srgbClr val="0000FF"/>
                          </a:solidFill>
                          <a:cs typeface="+mj-cs"/>
                        </a:rPr>
                        <a:t>O-NET</a:t>
                      </a:r>
                      <a:endParaRPr lang="th-TH" sz="3200" b="1" dirty="0">
                        <a:solidFill>
                          <a:srgbClr val="0000FF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038828"/>
                  </a:ext>
                </a:extLst>
              </a:tr>
              <a:tr h="574472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cs typeface="+mj-cs"/>
                        </a:rPr>
                        <a:t>โรงเรียน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ปี59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ปี60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ปี61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cs typeface="+mj-cs"/>
                        </a:rPr>
                        <a:t>Mean</a:t>
                      </a:r>
                      <a:endParaRPr lang="th-TH" sz="24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cs typeface="+mj-cs"/>
                        </a:rPr>
                        <a:t>จุดตัดปี 2561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79353"/>
                  </a:ext>
                </a:extLst>
              </a:tr>
              <a:tr h="611460">
                <a:tc>
                  <a:txBody>
                    <a:bodyPr/>
                    <a:lstStyle/>
                    <a:p>
                      <a:pPr algn="ctr"/>
                      <a:r>
                        <a:rPr lang="th-TH" b="1" u="none" dirty="0">
                          <a:cs typeface="+mj-cs"/>
                        </a:rPr>
                        <a:t>ภาษาไทย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50.27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42.67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36.74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43.23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212595"/>
                  </a:ext>
                </a:extLst>
              </a:tr>
              <a:tr h="611460">
                <a:tc>
                  <a:txBody>
                    <a:bodyPr/>
                    <a:lstStyle/>
                    <a:p>
                      <a:pPr algn="ctr"/>
                      <a:r>
                        <a:rPr lang="th-TH" b="1" u="none" dirty="0">
                          <a:cs typeface="+mj-cs"/>
                        </a:rPr>
                        <a:t>คณิตศาสตร์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46.38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38.75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28.14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37.76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00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68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08912" cy="1143000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b="1" dirty="0"/>
              <a:t>การกำหนดมาตรฐานการศึกษาของสถานศึกษา</a:t>
            </a:r>
            <a:br>
              <a:rPr lang="th-TH" b="1" dirty="0"/>
            </a:br>
            <a:r>
              <a:rPr lang="th-TH" b="1" dirty="0"/>
              <a:t> และประกาศค่าเป้าหมาย </a:t>
            </a:r>
            <a:r>
              <a:rPr lang="th-TH" b="1" dirty="0">
                <a:solidFill>
                  <a:srgbClr val="FF0000"/>
                </a:solidFill>
              </a:rPr>
              <a:t>(หน้า15)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3600" b="1" dirty="0">
                <a:latin typeface="TH SarabunPSK" pitchFamily="34" charset="-34"/>
                <a:cs typeface="+mj-cs"/>
              </a:rPr>
              <a:t>เป็นการที่สถานศึกษาประกอบด้วย ผู้บริหาร ครู บุคลากร คณะกรรมการ ฯลฯ ร่วมกันศึกษาและวิเคราะห์มาตรฐานการศึกษาที่กระทรวงฯ ประกาศ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h-TH" sz="3600" b="1" dirty="0">
                <a:solidFill>
                  <a:srgbClr val="0000FF"/>
                </a:solidFill>
                <a:latin typeface="TH SarabunPSK" pitchFamily="34" charset="-34"/>
                <a:cs typeface="+mj-cs"/>
              </a:rPr>
              <a:t>เพื่อกำหนดเป็นมาตรฐานของสถานศึกษา และกำหนดค่าเป้าหมายความสำเร็จของการดำเนินงานเพื่อประกันคุณภาพการจัดการศึกษาของสถานศึกษา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521150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68152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กรณีที่ 3 สถานศึกษาที่มีพัฒนาการใน</a:t>
            </a:r>
            <a:br>
              <a:rPr lang="th-TH" b="1" dirty="0"/>
            </a:br>
            <a:r>
              <a:rPr lang="th-TH" sz="4800" b="1" i="1" u="sng" dirty="0"/>
              <a:t>ทิศทางบวก (เพิ่มขึ้นอย่างต่อเนื่อง)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497363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h-TH" sz="4000" b="1" dirty="0">
                <a:cs typeface="+mj-cs"/>
              </a:rPr>
              <a:t>วิธีการที่ใช้คือ นำฐานปีล่าสุด + ผลต่างของปีปัจจุบันกับปีที่ผ่านมา</a:t>
            </a:r>
          </a:p>
          <a:p>
            <a:pPr>
              <a:buFont typeface="Wingdings" panose="05000000000000000000" pitchFamily="2" charset="2"/>
              <a:buChar char="v"/>
            </a:pPr>
            <a:endParaRPr lang="th-TH" sz="44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58F1436A-1520-4B81-9B21-FC3A8C8A6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93029"/>
              </p:ext>
            </p:extLst>
          </p:nvPr>
        </p:nvGraphicFramePr>
        <p:xfrm>
          <a:off x="514904" y="2834992"/>
          <a:ext cx="811022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696">
                  <a:extLst>
                    <a:ext uri="{9D8B030D-6E8A-4147-A177-3AD203B41FA5}">
                      <a16:colId xmlns:a16="http://schemas.microsoft.com/office/drawing/2014/main" xmlns="" val="289500587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95720581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334512818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165238227"/>
                    </a:ext>
                  </a:extLst>
                </a:gridCol>
                <a:gridCol w="1919532">
                  <a:extLst>
                    <a:ext uri="{9D8B030D-6E8A-4147-A177-3AD203B41FA5}">
                      <a16:colId xmlns:a16="http://schemas.microsoft.com/office/drawing/2014/main" xmlns="" val="3640587838"/>
                    </a:ext>
                  </a:extLst>
                </a:gridCol>
              </a:tblGrid>
              <a:tr h="577854">
                <a:tc gridSpan="5"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solidFill>
                            <a:srgbClr val="0000FF"/>
                          </a:solidFill>
                          <a:cs typeface="+mj-cs"/>
                        </a:rPr>
                        <a:t>คะแนนเฉลี่ยร้อยละในการทดสอบ </a:t>
                      </a:r>
                      <a:r>
                        <a:rPr lang="en-US" sz="3200" b="1" dirty="0">
                          <a:solidFill>
                            <a:srgbClr val="0000FF"/>
                          </a:solidFill>
                          <a:cs typeface="+mj-cs"/>
                        </a:rPr>
                        <a:t>O-NET</a:t>
                      </a:r>
                      <a:endParaRPr lang="th-TH" sz="3200" b="1" dirty="0">
                        <a:solidFill>
                          <a:srgbClr val="0000FF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46038828"/>
                  </a:ext>
                </a:extLst>
              </a:tr>
              <a:tr h="548288"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cs typeface="+mj-cs"/>
                        </a:rPr>
                        <a:t>โรงเรียน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cs typeface="+mj-cs"/>
                        </a:rPr>
                        <a:t>ปี60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cs typeface="+mj-cs"/>
                        </a:rPr>
                        <a:t>ปี61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cs typeface="+mj-cs"/>
                        </a:rPr>
                        <a:t>ผลต่าง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dirty="0">
                          <a:cs typeface="+mj-cs"/>
                        </a:rPr>
                        <a:t>จุดตัดปี 2561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879353"/>
                  </a:ext>
                </a:extLst>
              </a:tr>
              <a:tr h="517028"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ภาษาไทย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40.94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53.74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12.8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56212595"/>
                  </a:ext>
                </a:extLst>
              </a:tr>
              <a:tr h="517028"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คณิตศาสตร์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39.30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45.52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6.22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b="1" u="none" dirty="0">
                          <a:cs typeface="+mj-cs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004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619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544616"/>
          </a:xfr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th-TH" sz="44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2" name="การกระจาย: 8 จุด 1">
            <a:extLst>
              <a:ext uri="{FF2B5EF4-FFF2-40B4-BE49-F238E27FC236}">
                <a16:creationId xmlns:a16="http://schemas.microsoft.com/office/drawing/2014/main" xmlns="" id="{27AD85B1-EBB7-4F5F-86F6-ABF8C272DAB8}"/>
              </a:ext>
            </a:extLst>
          </p:cNvPr>
          <p:cNvSpPr/>
          <p:nvPr/>
        </p:nvSpPr>
        <p:spPr>
          <a:xfrm>
            <a:off x="539552" y="-315416"/>
            <a:ext cx="7967228" cy="612068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5400" b="1" dirty="0">
                <a:solidFill>
                  <a:srgbClr val="0000FF"/>
                </a:solidFill>
                <a:cs typeface="+mj-cs"/>
              </a:rPr>
              <a:t>จากข้อ 2.3 – 2.5 มีผลการดำเนินการ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531870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903318"/>
              </p:ext>
            </p:extLst>
          </p:nvPr>
        </p:nvGraphicFramePr>
        <p:xfrm>
          <a:off x="539552" y="476673"/>
          <a:ext cx="8352928" cy="5930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มาตรฐาน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รายละเอียด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ประเด็นพิจารณา และเกณฑ์คุณภาพ </a:t>
                      </a:r>
                      <a:r>
                        <a:rPr lang="th-TH" sz="3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(หน้า18)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ค่าเป้าหมายความสำเร็จ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8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600" b="1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มาตรฐานที่ 1 </a:t>
                      </a:r>
                      <a:r>
                        <a:rPr lang="th-TH" sz="36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คุณภาพของเด็ก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ระดับ............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5999">
                <a:tc>
                  <a:txBody>
                    <a:bodyPr/>
                    <a:lstStyle/>
                    <a:p>
                      <a:r>
                        <a:rPr lang="th-TH" sz="3200" b="1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รายละเอียดที่ 1.1</a:t>
                      </a:r>
                      <a:r>
                        <a:rPr lang="th-TH" sz="3200" b="1" u="none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</a:t>
                      </a:r>
                      <a:r>
                        <a:rPr lang="th-TH" sz="32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เด็กทุกคน/ร้อยละ........ของเด็ก</a:t>
                      </a:r>
                      <a:r>
                        <a:rPr lang="th-TH" sz="32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มีพัฒนาการด้านร่างกาย แข็งแรง มีสุขนิสัยที่ดี และดูแลความ ปลอดภัยของตนเองได้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1412">
                <a:tc>
                  <a:txBody>
                    <a:bodyPr/>
                    <a:lstStyle/>
                    <a:p>
                      <a:r>
                        <a:rPr lang="th-TH" sz="3600" b="1" u="sng" kern="1200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ประเด็นพิจารณาที่ 1</a:t>
                      </a:r>
                      <a:endParaRPr lang="en-US" sz="3600" b="1" u="sng" kern="1200" dirty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- มีน้ำหนัก ส่วนสูงตามเกณฑ์มาตรฐาน</a:t>
                      </a:r>
                      <a:endParaRPr lang="en-US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3600" b="1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เกณฑ์คุณภาพ</a:t>
                      </a:r>
                      <a:endParaRPr lang="en-US" sz="3600" b="1" u="sng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r>
                        <a:rPr lang="th-TH" sz="3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  </a:t>
                      </a:r>
                      <a:r>
                        <a:rPr kumimoji="0" lang="th-TH" sz="3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เด็กทุกคน/ร้อยละ.....ของเด็ก </a:t>
                      </a:r>
                      <a:r>
                        <a:rPr lang="th-TH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มีน้ำหนัก ส่วนสูงตามเกณฑ์มาตรฐานของกรมอนามัย กระทรวงสาธารณสุข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22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09637"/>
              </p:ext>
            </p:extLst>
          </p:nvPr>
        </p:nvGraphicFramePr>
        <p:xfrm>
          <a:off x="539552" y="476673"/>
          <a:ext cx="8352928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มาตรฐาน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รายละเอียด ประเด็นพิจารณา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และเกณฑ์คุณภาพ</a:t>
                      </a:r>
                      <a:r>
                        <a:rPr kumimoji="0" lang="th-T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(หน้า18)</a:t>
                      </a:r>
                      <a:endParaRPr lang="th-TH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ค่าเป้าหมายความสำเร็จ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5999">
                <a:tc>
                  <a:txBody>
                    <a:bodyPr/>
                    <a:lstStyle/>
                    <a:p>
                      <a:pPr algn="l"/>
                      <a:r>
                        <a:rPr lang="th-TH" sz="32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ประเด็นพิจารณาที่ 2</a:t>
                      </a:r>
                      <a:r>
                        <a:rPr lang="en-US" sz="32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-</a:t>
                      </a:r>
                      <a:r>
                        <a:rPr lang="th-TH" sz="32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3</a:t>
                      </a:r>
                    </a:p>
                    <a:p>
                      <a:pPr algn="l"/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- เคลื่อนไหวร่างกายได้คล่องแคล่ว ทรงตัวได้ดี</a:t>
                      </a:r>
                    </a:p>
                    <a:p>
                      <a:pPr algn="l"/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- ใช้มือและตาประสานสัมพันธ์ได้ดี</a:t>
                      </a:r>
                    </a:p>
                    <a:p>
                      <a:pPr algn="l"/>
                      <a:r>
                        <a:rPr lang="th-TH" sz="32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เกณฑ์คุณภาพ</a:t>
                      </a:r>
                    </a:p>
                    <a:p>
                      <a:pPr algn="l"/>
                      <a:r>
                        <a:rPr lang="th-TH" sz="3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    </a:t>
                      </a:r>
                      <a:r>
                        <a:rPr kumimoji="0" lang="th-TH" sz="32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เด็กทุกคน/</a:t>
                      </a:r>
                      <a:r>
                        <a:rPr lang="th-TH" sz="3200" b="1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ร้อยละ.....ของเด็ก </a:t>
                      </a: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เคลื่อนไหวร่างกายได้อย่างคล่องแคล่ว มีการประสานสัมพันธ์ของกล้ามเนื้อใหญ่กล้ามเนื้อเล็ก และมีความสามารถในการใช้กล้ามเนื้อเล็กประสานสัมพันธ์ระหว่างมือกับตาได้ตามวัย และปฏิบัติอย่างสม่ำเสมอ จนเป็นนิสัย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925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36089"/>
              </p:ext>
            </p:extLst>
          </p:nvPr>
        </p:nvGraphicFramePr>
        <p:xfrm>
          <a:off x="539552" y="476673"/>
          <a:ext cx="8352928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มาตรฐาน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รายละเอียดของมาตรฐาน ประเด็นพิจารณา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และเกณฑ์คุณภาพ</a:t>
                      </a:r>
                      <a:r>
                        <a:rPr kumimoji="0" lang="th-T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(หน้า18)</a:t>
                      </a:r>
                      <a:endParaRPr lang="th-TH" sz="3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ค่าเป้าหมายความสำเร็จ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5999">
                <a:tc>
                  <a:txBody>
                    <a:bodyPr/>
                    <a:lstStyle/>
                    <a:p>
                      <a:pPr algn="l"/>
                      <a:r>
                        <a:rPr lang="th-TH" sz="3200" b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ประเด็นพิจารณาที่ 4</a:t>
                      </a:r>
                    </a:p>
                    <a:p>
                      <a:pPr algn="l"/>
                      <a:r>
                        <a:rPr lang="th-TH" sz="32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   - ดูแลรักษาสุขภาพอนามัยส่วนตนและปฏิบัติจนเป็นนิสัย     </a:t>
                      </a:r>
                    </a:p>
                    <a:p>
                      <a:pPr algn="l"/>
                      <a:r>
                        <a:rPr lang="th-TH" sz="3200" b="1" u="sng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เกณฑ์คุณภาพ</a:t>
                      </a:r>
                    </a:p>
                    <a:p>
                      <a:pPr algn="l"/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   -</a:t>
                      </a:r>
                      <a:r>
                        <a:rPr lang="th-TH" sz="36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เด็กทุกคน/ร้อยละ.......ของเด็ก </a:t>
                      </a:r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ดูแลรักษาสุขภาพอนามัยส่วนตน ได้แก่ ล้างมือก่อนรับประทานอาหาร และหลังเข้าห้องน้ำ แปรงฟันหลังรับประทานอาหาร ดูแลรักษาสุขอนามัยของตนเอง  รับประทานอาหารที่มีประโยชน์ได้เหมาะสมตามวัย และปฏิบัติจนเป็นนิสัย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867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ดร.ไพเราะ มีบางยาง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/>
          </p:nvPr>
        </p:nvGraphicFramePr>
        <p:xfrm>
          <a:off x="539552" y="476673"/>
          <a:ext cx="8352928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มาตรฐาน </a:t>
                      </a: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รายละเอียด ประเด็นพิจารณา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และเกณฑ์คุณภาพ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ค่าเป้าหมายความสำเร็จ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5999">
                <a:tc>
                  <a:txBody>
                    <a:bodyPr/>
                    <a:lstStyle/>
                    <a:p>
                      <a:pPr algn="l"/>
                      <a:r>
                        <a:rPr lang="th-TH" sz="36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ประเด็นพิจารณาที่ 5</a:t>
                      </a:r>
                    </a:p>
                    <a:p>
                      <a:pPr algn="l"/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 - ดูแลความปลอดภัยและหลีกเลี่ยงสภาวะเสี่ยงได้ </a:t>
                      </a:r>
                    </a:p>
                    <a:p>
                      <a:pPr algn="l"/>
                      <a:r>
                        <a:rPr lang="th-TH" sz="3600" b="1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เกณฑ์คุณภาพ</a:t>
                      </a:r>
                    </a:p>
                    <a:p>
                      <a:pPr algn="l"/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    </a:t>
                      </a:r>
                      <a:r>
                        <a:rPr lang="th-TH" sz="3600" b="1" dirty="0">
                          <a:solidFill>
                            <a:srgbClr val="0000FF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เด็กทุกคน/ร้อยละ......ของเด็ก </a:t>
                      </a:r>
                      <a:r>
                        <a:rPr lang="th-TH" sz="3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ปฏิบัติตนตามข้อตกลงเกี่ยวกับความปลอดภัย บอกโทษของสิ่งเสพติดและสิ่งมอมเมาได้ ปฏิเสธสิ่งเสพติดและสิ่งมอมเมา และหลีกเลี่ยงต่อสภาวะที่เสี่ยงต่อโรค อุบัติเหตุ ภัย และสิ่งเสพติดได้ด้วยตนเอง  และปฏิบัติอย่างสม่ำเสมอจนเป็นนิสัย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366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1497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th-TH" b="1" dirty="0"/>
              <a:t> </a:t>
            </a:r>
            <a:r>
              <a:rPr lang="th-TH" sz="4000" b="1" dirty="0"/>
              <a:t>ขั้นที่ 3ประกาศมาตรฐานฯ และค่าเป้าหมายความสำเร็จ</a:t>
            </a:r>
            <a:r>
              <a:rPr lang="th-TH" sz="4000" b="1" dirty="0">
                <a:solidFill>
                  <a:srgbClr val="FF0000"/>
                </a:solidFill>
              </a:rPr>
              <a:t>(19)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064" y="1196753"/>
            <a:ext cx="8229600" cy="4592148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  3.1  ประชาพิจารณ์มาตรฐานการศึกษาของสถานศึกษา และค่าเป้าหมายความสำเร็จ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  3.2  นำมาตรฐานของสถานศึกษา และค่าเป้าหมายความสำเร็จเสนอคณะกรรมการบริหารโรงเรียนให้ความเห็นชอบ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  3.3  ประกาศมาตรฐานของสถานศึกษา และค่าเป้าหมายความสำเร็จ </a:t>
            </a:r>
          </a:p>
          <a:p>
            <a:pPr marL="0" indent="0">
              <a:spcBef>
                <a:spcPts val="0"/>
              </a:spcBef>
              <a:buNone/>
            </a:pPr>
            <a:endParaRPr lang="th-TH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78187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721499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cs typeface="+mj-cs"/>
              </a:rPr>
              <a:t> </a:t>
            </a:r>
            <a:r>
              <a:rPr lang="th-TH" sz="4000" b="1" i="1" dirty="0">
                <a:solidFill>
                  <a:srgbClr val="0000FF"/>
                </a:solidFill>
                <a:cs typeface="+mj-cs"/>
              </a:rPr>
              <a:t>3.1  ประชาพิจารณ์มาตรฐานของสถานศึกษา และค่าเป้าหมายความสำเร็จ </a:t>
            </a:r>
          </a:p>
          <a:p>
            <a:pPr marL="0" indent="0">
              <a:buNone/>
            </a:pPr>
            <a:r>
              <a:rPr lang="th-TH" sz="4000" b="1" dirty="0">
                <a:cs typeface="+mj-cs"/>
              </a:rPr>
              <a:t>       สถานศึกษานำผลการกำหนดมาตรฐานของสถานศึกษา ค่าเป้าหมายความสำเร็จ เสนอผู้ที่มีส่วนเกี่ยวข้อง เพื่อร่วมกันแสดงความคิดเห็น และปรับพัฒนาให้สมบูรณ์สอดคล้องกับบริบทของสถานศึกษา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4610279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i="1" dirty="0">
                <a:solidFill>
                  <a:srgbClr val="0000FF"/>
                </a:solidFill>
                <a:cs typeface="+mj-cs"/>
              </a:rPr>
              <a:t> 3.2 นำมาตรฐานของสถานศึกษา และค่าเป้าหมายความสำเร็จเสนอคณะกรรมการบริหารโรงเรียนให้ความเห็นชอบ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      สถานศึกษานำมาตรฐานของสถานศึกษา และค่าเป้าหมายความสำเร็จที่ผ่านการประชาพิจารณ์เสนอคณะกรรมการบริหารโรงเรียนให้ความเห็นชอบ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133115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cs typeface="+mj-cs"/>
              </a:rPr>
              <a:t> </a:t>
            </a:r>
            <a:r>
              <a:rPr lang="th-TH" sz="4000" b="1" i="1" dirty="0">
                <a:solidFill>
                  <a:srgbClr val="0000FF"/>
                </a:solidFill>
                <a:cs typeface="+mj-cs"/>
              </a:rPr>
              <a:t>3.3  ประกาศมาตรฐานการศึกษาของสถานศึกษาของสถานศึกษา และค่าเป้าหมายความสำเร็จ </a:t>
            </a:r>
          </a:p>
          <a:p>
            <a:pPr marL="0" indent="0">
              <a:buNone/>
            </a:pPr>
            <a:r>
              <a:rPr lang="th-TH" sz="4000" b="1" dirty="0">
                <a:cs typeface="+mj-cs"/>
              </a:rPr>
              <a:t>        สถานศึกษานำมาตรฐานของสถานศึกษา และค่าเป้าหมายความสำเร็จของมาตรฐานที่ผ่านความเห็นชอบของคณะกรรมการบริหารโรงเรียน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ประกาศให้พ่อ แม่ ผู้ปกครองและผู้ที่มีส่วนเกี่ยวข้องทราบ  ตามช่องทางต่าง ๆ เช่น ป้ายนิเทศ แผ่นพับ จุลสาร วารสาร </a:t>
            </a:r>
            <a:r>
              <a:rPr lang="th-TH" sz="4000" b="1" dirty="0" err="1">
                <a:solidFill>
                  <a:srgbClr val="FF0000"/>
                </a:solidFill>
                <a:cs typeface="+mj-cs"/>
              </a:rPr>
              <a:t>เว็ปไ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ซด์ (</a:t>
            </a:r>
            <a:r>
              <a:rPr lang="en-US" sz="4000" b="1" dirty="0">
                <a:solidFill>
                  <a:srgbClr val="FF0000"/>
                </a:solidFill>
                <a:cs typeface="+mj-cs"/>
              </a:rPr>
              <a:t>Website)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ของโรงเรียน หรือชี้แจงในการประชุมครู การปฐมนิเทศผู้ปกครอง เป็นต้น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5265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38138"/>
          </a:xfrm>
          <a:solidFill>
            <a:srgbClr val="FFFF00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ขั้นตอนการกำหนดมาตรฐานฯ</a:t>
            </a:r>
            <a:br>
              <a:rPr lang="th-TH" b="1" dirty="0"/>
            </a:br>
            <a:r>
              <a:rPr lang="th-TH" b="1" dirty="0"/>
              <a:t> และประกาศค่าเป้าหมายความสำเร็จ </a:t>
            </a:r>
            <a:r>
              <a:rPr lang="th-TH" b="1" dirty="0">
                <a:solidFill>
                  <a:srgbClr val="FF0000"/>
                </a:solidFill>
              </a:rPr>
              <a:t>(หน้า15)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641379"/>
          </a:xfrm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ขั้นที่ 1 </a:t>
            </a:r>
            <a:r>
              <a:rPr lang="th-TH" sz="4400" b="1" dirty="0">
                <a:cs typeface="+mj-cs"/>
              </a:rPr>
              <a:t>กำหนดมาตรฐานการศึกษาของสถานศึกษา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ขั้นที่ 2 </a:t>
            </a:r>
            <a:r>
              <a:rPr lang="th-TH" sz="4400" b="1" dirty="0">
                <a:cs typeface="+mj-cs"/>
              </a:rPr>
              <a:t>กำหนดค่าเป้าหมายความสำเร็จของมาตรฐานการศึกษาของสถานศึกษา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ขั้นที่ 3 </a:t>
            </a:r>
            <a:r>
              <a:rPr lang="th-TH" sz="4400" b="1" dirty="0">
                <a:cs typeface="+mj-cs"/>
              </a:rPr>
              <a:t>ประกาศมาตรฐานการศึกษาของสถานศึกษา และค่าเป้าหมายความสำเร็จ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8831129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h-TH" sz="6000" b="1" i="1" dirty="0">
                <a:solidFill>
                  <a:srgbClr val="0000FF"/>
                </a:solidFill>
                <a:cs typeface="+mj-cs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h-TH" sz="6000" b="1" i="1" dirty="0">
                <a:solidFill>
                  <a:srgbClr val="0000FF"/>
                </a:solidFill>
                <a:cs typeface="+mj-cs"/>
              </a:rPr>
              <a:t>สรุปผลการวิเคราะห์มาตรฐาน เพื่อกำหนดค่าเป้าหมายความสำเร็จ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th-TH" sz="6000" b="1" i="1" dirty="0">
                <a:solidFill>
                  <a:srgbClr val="0000FF"/>
                </a:solidFill>
                <a:cs typeface="+mj-cs"/>
              </a:rPr>
              <a:t>หน้า 20</a:t>
            </a:r>
            <a:endParaRPr lang="th-TH" sz="60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1669987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A9F50932-B6D1-444F-B7A7-C855C2467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5937523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มาตรฐานที่ 1 คุณภาพของเด็ก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รายละเอียดที่ 1.1 </a:t>
            </a:r>
            <a:r>
              <a:rPr lang="th-TH" sz="2400" b="1" u="sng" dirty="0">
                <a:solidFill>
                  <a:srgbClr val="FF0000"/>
                </a:solidFill>
                <a:cs typeface="Angsana New" panose="02020603050405020304" pitchFamily="18" charset="-34"/>
              </a:rPr>
              <a:t>เด็กทุกคน/ร้อยละ........ของเด็ก</a:t>
            </a: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มีพัฒนาการด้านร่างกาย แข็งแรง มีสุขนิสัยที่ดี และดูแลความ ปลอดภัยของตนเองได้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E71885E-D0C8-4F0A-A9F5-02367830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xmlns="" id="{E163E972-D2A5-4E78-91FE-26DE4468E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009234"/>
              </p:ext>
            </p:extLst>
          </p:nvPr>
        </p:nvGraphicFramePr>
        <p:xfrm>
          <a:off x="251520" y="1556792"/>
          <a:ext cx="8892480" cy="5217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261">
                  <a:extLst>
                    <a:ext uri="{9D8B030D-6E8A-4147-A177-3AD203B41FA5}">
                      <a16:colId xmlns:a16="http://schemas.microsoft.com/office/drawing/2014/main" xmlns="" val="456304354"/>
                    </a:ext>
                  </a:extLst>
                </a:gridCol>
                <a:gridCol w="2092348">
                  <a:extLst>
                    <a:ext uri="{9D8B030D-6E8A-4147-A177-3AD203B41FA5}">
                      <a16:colId xmlns:a16="http://schemas.microsoft.com/office/drawing/2014/main" xmlns="" val="1226758973"/>
                    </a:ext>
                  </a:extLst>
                </a:gridCol>
                <a:gridCol w="2096636">
                  <a:extLst>
                    <a:ext uri="{9D8B030D-6E8A-4147-A177-3AD203B41FA5}">
                      <a16:colId xmlns:a16="http://schemas.microsoft.com/office/drawing/2014/main" xmlns="" val="1206954574"/>
                    </a:ext>
                  </a:extLst>
                </a:gridCol>
                <a:gridCol w="3134235">
                  <a:extLst>
                    <a:ext uri="{9D8B030D-6E8A-4147-A177-3AD203B41FA5}">
                      <a16:colId xmlns:a16="http://schemas.microsoft.com/office/drawing/2014/main" xmlns="" val="3132845462"/>
                    </a:ext>
                  </a:extLst>
                </a:gridCol>
              </a:tblGrid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cs typeface="+mj-cs"/>
                        </a:rPr>
                        <a:t>รายละเอียด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cs typeface="+mj-cs"/>
                        </a:rPr>
                        <a:t>ประเด็นพิจารณา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cs typeface="+mj-cs"/>
                        </a:rPr>
                        <a:t>เกณฑ์คุณภาพ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518468"/>
                  </a:ext>
                </a:extLst>
              </a:tr>
              <a:tr h="14731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ngsana New" panose="02020603050405020304" pitchFamily="18" charset="-34"/>
                        </a:rPr>
                        <a:t>1.1มีพัฒนาการด้านร่างกาย แข็งแรง มีสุขนิสัยที่ดี และดูแลความ ปลอดภัยของตนเองได้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h-TH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ngsana New" panose="02020603050405020304" pitchFamily="18" charset="-34"/>
                        </a:rPr>
                        <a:t> เด็กมีน้ำหนัก ส่วนสูงตามเกณฑ์มาตรฐาน เคลื่อนไหวร่างกายคล่องแคล่ว ทรงตัวได้ดี ใช้มือและตาประสานสัมพันธ์ได้ดี ดูแลรักษาสุขภาพอนามัยส่วนตนและปฏิบัติจนเป็นนิสัย ปฏิบัติตนตามข้อตกลงเกี่ยวกับความปลอดภัย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ngsana New" panose="02020603050405020304" pitchFamily="18" charset="-34"/>
                        </a:rPr>
                        <a:t>1)มีน้ำหนัก ส่วนสูงตามเกณฑ์มาตรฐาน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cs typeface="+mj-cs"/>
                        </a:rPr>
                        <a:t>-</a:t>
                      </a:r>
                      <a:r>
                        <a:rPr lang="th-TH" sz="2400" b="1" u="sng" dirty="0">
                          <a:solidFill>
                            <a:srgbClr val="FF0000"/>
                          </a:solidFill>
                          <a:cs typeface="+mj-cs"/>
                        </a:rPr>
                        <a:t>เด็กทุกคน/ร้อยละ.....ของเด็ก </a:t>
                      </a:r>
                      <a:r>
                        <a:rPr lang="th-TH" sz="2400" b="1" dirty="0">
                          <a:cs typeface="+mj-cs"/>
                        </a:rPr>
                        <a:t>มีน้ำหนัก ส่วนสูงตามเกณฑ์มาตรฐานของกรมอนามัย กระทรวงสาธารณสุข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8668897"/>
                  </a:ext>
                </a:extLst>
              </a:tr>
              <a:tr h="3206187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cs typeface="+mj-cs"/>
                        </a:rPr>
                        <a:t>2) เคลื่อนไหวร่างกายได้คล่องแคล่ว ทรงตัวได้ดี</a:t>
                      </a:r>
                    </a:p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cs typeface="+mj-cs"/>
                        </a:rPr>
                        <a:t>3)ใช้มือและตาประสานสัมพันธ์ได้ดี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2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j-cs"/>
                        </a:rPr>
                        <a:t>-เด็กทุกคน/</a:t>
                      </a:r>
                      <a:r>
                        <a:rPr lang="th-TH" sz="2400" b="1" u="sng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ร้อยละ.....ของเด็ก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เคลื่อนไหวร่างกายได้อย่างคล่องแคล่ว มีการประสานสัมพันธ์ของกล้ามเนื้อใหญ่กล้ามเนื้อเล็ก และมีความสามารถในการใช้กล้ามเนื้อเล็กประสานสัมพันธ์ระหว่างมือกับตาได้ตามวัย และปฏิบัติอย่างสม่ำเสมอ จนเป็นนิสัย</a:t>
                      </a:r>
                      <a:endParaRPr lang="th-TH" sz="2400" dirty="0">
                        <a:solidFill>
                          <a:schemeClr val="tx1"/>
                        </a:solidFill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6760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126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A9F50932-B6D1-444F-B7A7-C855C2467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260648"/>
            <a:ext cx="8928992" cy="5865515"/>
          </a:xfrm>
          <a:solidFill>
            <a:srgbClr val="FFCCFF"/>
          </a:solidFill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มาตรฐานที่ 1 คุณภาพของเด็ก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รายละเอียดที่ 1.1 </a:t>
            </a:r>
            <a:r>
              <a:rPr lang="th-TH" sz="2400" b="1" u="sng" dirty="0">
                <a:solidFill>
                  <a:srgbClr val="FF0000"/>
                </a:solidFill>
                <a:cs typeface="Angsana New" panose="02020603050405020304" pitchFamily="18" charset="-34"/>
              </a:rPr>
              <a:t>เด็กทุกคน/ร้อยละ........ของเด็ก</a:t>
            </a: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มีพัฒนาการด้านร่างกาย แข็งแรง มีสุขนิสัยที่ดี และดูแลความ ปลอดภัยของตนเองได้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E71885E-D0C8-4F0A-A9F5-02367830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xmlns="" id="{E163E972-D2A5-4E78-91FE-26DE4468E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645225"/>
              </p:ext>
            </p:extLst>
          </p:nvPr>
        </p:nvGraphicFramePr>
        <p:xfrm>
          <a:off x="35496" y="1340769"/>
          <a:ext cx="8928993" cy="5015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57">
                  <a:extLst>
                    <a:ext uri="{9D8B030D-6E8A-4147-A177-3AD203B41FA5}">
                      <a16:colId xmlns:a16="http://schemas.microsoft.com/office/drawing/2014/main" xmlns="" val="456304354"/>
                    </a:ext>
                  </a:extLst>
                </a:gridCol>
                <a:gridCol w="2145727">
                  <a:extLst>
                    <a:ext uri="{9D8B030D-6E8A-4147-A177-3AD203B41FA5}">
                      <a16:colId xmlns:a16="http://schemas.microsoft.com/office/drawing/2014/main" xmlns="" val="1226758973"/>
                    </a:ext>
                  </a:extLst>
                </a:gridCol>
                <a:gridCol w="2145727">
                  <a:extLst>
                    <a:ext uri="{9D8B030D-6E8A-4147-A177-3AD203B41FA5}">
                      <a16:colId xmlns:a16="http://schemas.microsoft.com/office/drawing/2014/main" xmlns="" val="1206954574"/>
                    </a:ext>
                  </a:extLst>
                </a:gridCol>
                <a:gridCol w="3183982">
                  <a:extLst>
                    <a:ext uri="{9D8B030D-6E8A-4147-A177-3AD203B41FA5}">
                      <a16:colId xmlns:a16="http://schemas.microsoft.com/office/drawing/2014/main" xmlns="" val="3132845462"/>
                    </a:ext>
                  </a:extLst>
                </a:gridCol>
              </a:tblGrid>
              <a:tr h="648891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รายละเอียด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ประเด็นพิจารณา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เกณฑ์คุณภาพ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518468"/>
                  </a:ext>
                </a:extLst>
              </a:tr>
              <a:tr h="4366690"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th-TH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ngsana New" panose="02020603050405020304" pitchFamily="18" charset="-34"/>
                        </a:rPr>
                        <a:t>หลีกเลี่ยงสภาวะที่เสี่ยงต่อโรคสิ่งเสพติด และระวังภัยจากบุคคล สิ่งแวดล้อม และสถานการณ์ที่เสี่ยงอันตราย</a:t>
                      </a:r>
                      <a:endParaRPr lang="th-TH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cs typeface="+mj-cs"/>
                        </a:rPr>
                        <a:t>4) ดูแลรักษาสุขภาพอนามัยส่วนตนและปฏิบัติจนเป็นนิสัย     </a:t>
                      </a:r>
                    </a:p>
                    <a:p>
                      <a:r>
                        <a:rPr lang="th-TH" sz="2400" b="1" dirty="0">
                          <a:cs typeface="+mj-cs"/>
                        </a:rPr>
                        <a:t>เกณฑ์คุณภาพ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cs typeface="+mj-cs"/>
                        </a:rPr>
                        <a:t> -</a:t>
                      </a:r>
                      <a:r>
                        <a:rPr lang="th-TH" sz="2400" b="1" u="sng" dirty="0">
                          <a:solidFill>
                            <a:srgbClr val="FF0000"/>
                          </a:solidFill>
                          <a:cs typeface="+mj-cs"/>
                        </a:rPr>
                        <a:t>เด็กทุกคน/ร้อยละ.......ของเด็ก </a:t>
                      </a:r>
                      <a:r>
                        <a:rPr lang="th-TH" sz="2400" b="1" dirty="0">
                          <a:cs typeface="+mj-cs"/>
                        </a:rPr>
                        <a:t>ดูแลรักษาสุขภาพอนามัยส่วนตน ได้แก่ ล้างมือก่อนรับประทานอาหาร และหลังเข้าห้องน้ำ แปรงฟันหลังรับประทานอาหาร ดูแลรักษาสุขอนามัยของตนเอง  รับประทานอาหารที่มีประโยชน์ได้เหมาะสมตามวัย และปฏิบัติจนเป็นนิสัย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866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793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A9F50932-B6D1-444F-B7A7-C855C2467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88640"/>
            <a:ext cx="8928992" cy="5937523"/>
          </a:xfrm>
          <a:solidFill>
            <a:srgbClr val="FFCCFF"/>
          </a:solidFill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มาตรฐานที่ 1 คุณภาพของเด็ก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h-TH" sz="2400" b="1" dirty="0">
                <a:solidFill>
                  <a:prstClr val="black"/>
                </a:solidFill>
                <a:cs typeface="Angsana New" panose="02020603050405020304" pitchFamily="18" charset="-34"/>
              </a:rPr>
              <a:t>รายละเอียดที่ 1.1 เด็กทุกคน/ร้อยละ........ของเด็กมีพัฒนาการด้านร่างกาย แข็งแรง มีสุขนิสัยที่ดี และดูแลความ ปลอดภัยของตนเองได้</a:t>
            </a: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1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pPr marL="0" lvl="0" indent="0">
              <a:spcBef>
                <a:spcPts val="0"/>
              </a:spcBef>
              <a:buNone/>
            </a:pPr>
            <a:endParaRPr lang="th-TH" sz="2800" b="1" dirty="0">
              <a:solidFill>
                <a:prstClr val="black"/>
              </a:solidFill>
              <a:cs typeface="Angsana New" panose="02020603050405020304" pitchFamily="18" charset="-34"/>
            </a:endParaRPr>
          </a:p>
          <a:p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E71885E-D0C8-4F0A-A9F5-02367830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dirty="0"/>
              <a:t>ดร.ไพเราะ มีบางยาง</a:t>
            </a:r>
          </a:p>
        </p:txBody>
      </p:sp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xmlns="" id="{E163E972-D2A5-4E78-91FE-26DE4468E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141709"/>
              </p:ext>
            </p:extLst>
          </p:nvPr>
        </p:nvGraphicFramePr>
        <p:xfrm>
          <a:off x="35496" y="1340769"/>
          <a:ext cx="8928993" cy="4005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557">
                  <a:extLst>
                    <a:ext uri="{9D8B030D-6E8A-4147-A177-3AD203B41FA5}">
                      <a16:colId xmlns:a16="http://schemas.microsoft.com/office/drawing/2014/main" xmlns="" val="456304354"/>
                    </a:ext>
                  </a:extLst>
                </a:gridCol>
                <a:gridCol w="1498771">
                  <a:extLst>
                    <a:ext uri="{9D8B030D-6E8A-4147-A177-3AD203B41FA5}">
                      <a16:colId xmlns:a16="http://schemas.microsoft.com/office/drawing/2014/main" xmlns="" val="1226758973"/>
                    </a:ext>
                  </a:extLst>
                </a:gridCol>
                <a:gridCol w="2792683">
                  <a:extLst>
                    <a:ext uri="{9D8B030D-6E8A-4147-A177-3AD203B41FA5}">
                      <a16:colId xmlns:a16="http://schemas.microsoft.com/office/drawing/2014/main" xmlns="" val="1206954574"/>
                    </a:ext>
                  </a:extLst>
                </a:gridCol>
                <a:gridCol w="3183982">
                  <a:extLst>
                    <a:ext uri="{9D8B030D-6E8A-4147-A177-3AD203B41FA5}">
                      <a16:colId xmlns:a16="http://schemas.microsoft.com/office/drawing/2014/main" xmlns="" val="3132845462"/>
                    </a:ext>
                  </a:extLst>
                </a:gridCol>
              </a:tblGrid>
              <a:tr h="401495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รายละเอียด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คำอธิบาย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ประเด็นพิจารณา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solidFill>
                            <a:schemeClr val="tx1"/>
                          </a:solidFill>
                          <a:cs typeface="+mj-cs"/>
                        </a:rPr>
                        <a:t>เกณฑ์คุณภาพ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5518468"/>
                  </a:ext>
                </a:extLst>
              </a:tr>
              <a:tr h="3486936"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cs typeface="+mj-cs"/>
                        </a:rPr>
                        <a:t>5) ดูแลความปลอดภัยและหลีกเลี่ยงสภาวะเสี่ยงได้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u="sng" dirty="0">
                          <a:solidFill>
                            <a:srgbClr val="FF0000"/>
                          </a:solidFill>
                          <a:cs typeface="+mj-cs"/>
                        </a:rPr>
                        <a:t> เด็กทุกคน/ร้อยละ......ของเด็ก </a:t>
                      </a:r>
                      <a:r>
                        <a:rPr lang="th-TH" sz="2400" b="1" dirty="0">
                          <a:cs typeface="+mj-cs"/>
                        </a:rPr>
                        <a:t>ปฏิบัติตนตามข้อตกลงเกี่ยวกับความปลอดภัย บอกโทษของสิ่งเสพติดและสิ่งมอมเมาได้ ปฏิเสธสิ่งเสพติดและสิ่งมอมเมา และหลีกเลี่ยงต่อสภาวะที่เสี่ยงต่อโรค อุบัติเหตุ ภัย และสิ่งเสพติดได้ด้วยตนเอง  และปฏิบัติอย่างสม่ำเสมอจนเป็นนิสัย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866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5333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i="1" dirty="0">
                <a:solidFill>
                  <a:srgbClr val="0000FF"/>
                </a:solidFill>
                <a:cs typeface="+mj-cs"/>
              </a:rPr>
              <a:t> </a:t>
            </a:r>
            <a:r>
              <a:rPr lang="th-TH" sz="4000" b="1" i="1" u="sng" dirty="0">
                <a:solidFill>
                  <a:srgbClr val="FF0000"/>
                </a:solidFill>
                <a:cs typeface="+mj-cs"/>
              </a:rPr>
              <a:t>หมายเหตุ(หน้า21)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cs typeface="+mj-cs"/>
              </a:rPr>
              <a:t>    1. การกำหนดค่าเป้าหมายความสำเร็จของแต่ละมาตรฐานจะต้องวิเคราะห์และกำหนดเกณฑ์คุณภาพให้ครบทุกรายละเอียด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cs typeface="+mj-cs"/>
              </a:rPr>
              <a:t>   2. เมื่อวิเคราะห์ครบ 1 รายละเอียด ให้นำเกณฑ์คุณภาพที่ระบุไว้ในแต่ละประเด็นพิจารณามาประมวลสรุปเป็นระดับคุณภาพของรายละเอียด</a:t>
            </a:r>
            <a:endParaRPr lang="th-TH" sz="40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581968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cs typeface="+mj-cs"/>
              </a:rPr>
              <a:t>    3. เมื่อวิเคราะห์ครบทุกรายละเอียดแล้ว ควรพิจารณาการให้ระดับคุณภาพตามที่กระทรวงประกาศ ว่าผลที่วิเคราะห์ไว้ครอบคลุมตามประเด็นพิจารณาการให้ระดับคุณภาพหรือไม่ถ้าไม่ครอบคลุมควรเพิ่มเติมให้สมบูรณ์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0000FF"/>
                </a:solidFill>
                <a:cs typeface="+mj-cs"/>
              </a:rPr>
              <a:t>    4. เมื่อกำหนดครบทุกรายละเอียดแล้ว ให้นำเกณฑ์คุณภาพของทุกรายละเอียดมาประมวลเพื่อกำหนดค่าเป้าหมายความสำเร็จ โดยนำผลการประเมินมาตรฐานในปีที่ผ่านมา หรือนำค่าเฉลี่ยของผลการประเมินมาตรฐาน 3 ปีย้อนหลังมาเป็นฐานในการกำหนดค่าเป้าหมายความสำเร็จของมาตรฐานว่าควรอยู่ในระดับคุณภาพใด</a:t>
            </a:r>
            <a:endParaRPr lang="th-TH" sz="4000" b="1" dirty="0"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497797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5"/>
          <p:cNvSpPr txBox="1">
            <a:spLocks noChangeArrowheads="1"/>
          </p:cNvSpPr>
          <p:nvPr/>
        </p:nvSpPr>
        <p:spPr bwMode="auto">
          <a:xfrm>
            <a:off x="971550" y="2643188"/>
            <a:ext cx="7777163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40000"/>
              </a:lnSpc>
              <a:spcBef>
                <a:spcPct val="40000"/>
              </a:spcBef>
            </a:pPr>
            <a:endParaRPr kumimoji="0" lang="th-TH" sz="3200" b="1">
              <a:solidFill>
                <a:srgbClr val="FFFF00"/>
              </a:solidFill>
              <a:latin typeface="Angsana New" pitchFamily="18" charset="-34"/>
            </a:endParaRPr>
          </a:p>
          <a:p>
            <a:pPr algn="r">
              <a:lnSpc>
                <a:spcPct val="40000"/>
              </a:lnSpc>
              <a:spcBef>
                <a:spcPct val="40000"/>
              </a:spcBef>
            </a:pPr>
            <a:endParaRPr kumimoji="0" lang="th-TH" sz="4000" b="1">
              <a:latin typeface="Angsana New" pitchFamily="18" charset="-34"/>
            </a:endParaRP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714348" y="714356"/>
            <a:ext cx="7858180" cy="2857520"/>
          </a:xfrm>
          <a:prstGeom prst="rect">
            <a:avLst/>
          </a:prstGeom>
          <a:solidFill>
            <a:srgbClr val="CCFFFF"/>
          </a:solidFill>
        </p:spPr>
        <p:txBody>
          <a:bodyPr wrap="none" fromWordArt="1">
            <a:prstTxWarp prst="textDoubleWave1">
              <a:avLst>
                <a:gd name="adj1" fmla="val 6500"/>
                <a:gd name="adj2" fmla="val 366"/>
              </a:avLst>
            </a:prstTxWarp>
          </a:bodyPr>
          <a:lstStyle/>
          <a:p>
            <a:pPr algn="ctr"/>
            <a:r>
              <a:rPr lang="th-TH" sz="4400" b="1" kern="10" spc="-440" dirty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ngsana New"/>
                <a:cs typeface="Angsana New"/>
              </a:rPr>
              <a:t>ขอขอบคุณ</a:t>
            </a:r>
          </a:p>
        </p:txBody>
      </p:sp>
      <p:pic>
        <p:nvPicPr>
          <p:cNvPr id="46084" name="Picture 5" descr="C:\Documents and Settings\com\Desktop\ภาพเคลื่อนไหวๆ\14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4921" y="5013176"/>
            <a:ext cx="2406204" cy="17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ชื่อเรื่องรอง 6"/>
          <p:cNvSpPr>
            <a:spLocks noGrp="1"/>
          </p:cNvSpPr>
          <p:nvPr>
            <p:ph type="subTitle" idx="1"/>
          </p:nvPr>
        </p:nvSpPr>
        <p:spPr>
          <a:xfrm>
            <a:off x="467544" y="3645024"/>
            <a:ext cx="7488832" cy="2367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h-TH" sz="4400" b="1" dirty="0">
                <a:solidFill>
                  <a:schemeClr val="tx1"/>
                </a:solidFill>
                <a:cs typeface="+mj-cs"/>
              </a:rPr>
              <a:t>ดร.ไพเราะ  มีบางยาง 081- 8032334</a:t>
            </a:r>
            <a:r>
              <a:rPr lang="en-US" sz="4400" b="1" dirty="0">
                <a:cs typeface="+mj-cs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cs typeface="+mj-cs"/>
              </a:rPr>
              <a:t>E-MAIL :  nugent51@gmail.com</a:t>
            </a:r>
            <a:endParaRPr lang="th-TH" sz="36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25225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35006" y="186431"/>
            <a:ext cx="8251794" cy="965933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th-TH" sz="3200" b="1" dirty="0">
                <a:solidFill>
                  <a:prstClr val="black"/>
                </a:solidFill>
                <a:ea typeface="+mn-ea"/>
              </a:rPr>
              <a:t/>
            </a:r>
            <a:br>
              <a:rPr lang="th-TH" sz="3200" b="1" dirty="0">
                <a:solidFill>
                  <a:prstClr val="black"/>
                </a:solidFill>
                <a:ea typeface="+mn-ea"/>
              </a:rPr>
            </a:br>
            <a:r>
              <a:rPr lang="th-TH" sz="3200" b="1" dirty="0">
                <a:solidFill>
                  <a:prstClr val="black"/>
                </a:solidFill>
                <a:ea typeface="+mn-ea"/>
              </a:rPr>
              <a:t/>
            </a:r>
            <a:br>
              <a:rPr lang="th-TH" sz="3200" b="1" dirty="0">
                <a:solidFill>
                  <a:prstClr val="black"/>
                </a:solidFill>
                <a:ea typeface="+mn-ea"/>
              </a:rPr>
            </a:br>
            <a:r>
              <a:rPr lang="th-TH" sz="3200" b="1" dirty="0">
                <a:solidFill>
                  <a:prstClr val="black"/>
                </a:solidFill>
                <a:ea typeface="+mn-ea"/>
              </a:rPr>
              <a:t/>
            </a:r>
            <a:br>
              <a:rPr lang="th-TH" sz="3200" b="1" dirty="0">
                <a:solidFill>
                  <a:prstClr val="black"/>
                </a:solidFill>
                <a:ea typeface="+mn-ea"/>
              </a:rPr>
            </a:br>
            <a:r>
              <a:rPr lang="th-TH" b="1" dirty="0">
                <a:solidFill>
                  <a:prstClr val="black"/>
                </a:solidFill>
                <a:ea typeface="+mn-ea"/>
              </a:rPr>
              <a:t>ขั้นที่ 1 กำหนดมาตรฐานการศึกษาของสถานศึกษา</a:t>
            </a:r>
            <a:r>
              <a:rPr lang="th-TH" b="1" dirty="0">
                <a:solidFill>
                  <a:srgbClr val="FF0000"/>
                </a:solidFill>
                <a:ea typeface="+mn-ea"/>
              </a:rPr>
              <a:t>(หน้า15)</a:t>
            </a:r>
            <a:r>
              <a:rPr lang="th-TH" b="1" dirty="0">
                <a:solidFill>
                  <a:prstClr val="black"/>
                </a:solidFill>
                <a:ea typeface="+mn-ea"/>
              </a:rPr>
              <a:t/>
            </a:r>
            <a:br>
              <a:rPr lang="th-TH" b="1" dirty="0">
                <a:solidFill>
                  <a:prstClr val="black"/>
                </a:solidFill>
                <a:ea typeface="+mn-ea"/>
              </a:rPr>
            </a:br>
            <a:r>
              <a:rPr lang="th-TH" sz="3200" b="1" dirty="0">
                <a:solidFill>
                  <a:prstClr val="black"/>
                </a:solidFill>
                <a:ea typeface="+mn-ea"/>
              </a:rPr>
              <a:t/>
            </a:r>
            <a:br>
              <a:rPr lang="th-TH" sz="3200" b="1" dirty="0">
                <a:solidFill>
                  <a:prstClr val="black"/>
                </a:solidFill>
                <a:ea typeface="+mn-ea"/>
              </a:rPr>
            </a:br>
            <a:r>
              <a:rPr lang="th-TH" sz="3200" b="1" dirty="0">
                <a:solidFill>
                  <a:prstClr val="black"/>
                </a:solidFill>
                <a:ea typeface="+mn-ea"/>
              </a:rPr>
              <a:t/>
            </a:r>
            <a:br>
              <a:rPr lang="th-TH" sz="3200" b="1" dirty="0">
                <a:solidFill>
                  <a:prstClr val="black"/>
                </a:solidFill>
                <a:ea typeface="+mn-ea"/>
              </a:rPr>
            </a:b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solidFill>
                  <a:srgbClr val="FF0000"/>
                </a:solidFill>
                <a:cs typeface="+mj-cs"/>
              </a:rPr>
              <a:t>1.1 ศึกษามาตรฐานการศึกษาที่กระทรวงศึกษาธิการประกาศกำหนด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สถานศึกษาศึกษามาตรฐานที่กระทรวงศึกษาธิการประกาศ เพื่อใช้เทียบเคียงในการกำหนดเป็นมาตรฐานการศึกษาของสถานศึกษาแต่ละระดับ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มาตรฐานการศึกษาที่กระทรวงศึกษาธิการประกาศ มีดังนี้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1)  ระดับปฐมวัย ประกอบด้วย 3 มาตรฐาน ดังนี้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      มาตรฐานที่ 1  คุณภาพของเด็ก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      มาตรฐานที่ 2  กระบวนการบริหารและการจัดการ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      มาตรฐานที่ 3  การจัดประสบการณ์ที่เน้นเด็กเป็นสำคัญ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               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441825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544616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2)  </a:t>
            </a:r>
            <a:r>
              <a:rPr lang="th-TH" sz="3600" b="1" i="1" dirty="0">
                <a:solidFill>
                  <a:srgbClr val="FF0000"/>
                </a:solidFill>
                <a:cs typeface="+mj-cs"/>
              </a:rPr>
              <a:t>ระดับการศึกษาขั้นพื้นฐาน </a:t>
            </a:r>
            <a:r>
              <a:rPr lang="th-TH" sz="3600" b="1" dirty="0">
                <a:cs typeface="+mj-cs"/>
              </a:rPr>
              <a:t>ประกอบด้วย 3 มาตรฐาน ดังนี้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</a:t>
            </a:r>
            <a:r>
              <a:rPr lang="th-TH" sz="3600" b="1" dirty="0">
                <a:solidFill>
                  <a:srgbClr val="0000FF"/>
                </a:solidFill>
                <a:cs typeface="+mj-cs"/>
              </a:rPr>
              <a:t>มาตรฐานที่ 1 </a:t>
            </a:r>
            <a:r>
              <a:rPr lang="th-TH" sz="3600" b="1" dirty="0">
                <a:cs typeface="+mj-cs"/>
              </a:rPr>
              <a:t>คุณภาพของผู้เรียน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                       1.1 ผลสัมฤทธิ์ทางวิชาการของผู้เรียน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                       1.2 คุณลักษณะที่พึงประสงค์ของผู้เรียน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</a:t>
            </a:r>
            <a:r>
              <a:rPr lang="th-TH" sz="3600" b="1" dirty="0">
                <a:solidFill>
                  <a:srgbClr val="0000FF"/>
                </a:solidFill>
                <a:cs typeface="+mj-cs"/>
              </a:rPr>
              <a:t>มาตรฐานที่ 2 </a:t>
            </a:r>
            <a:r>
              <a:rPr lang="th-TH" sz="3600" b="1" dirty="0">
                <a:cs typeface="+mj-cs"/>
              </a:rPr>
              <a:t>กระบวนการบริหารและการจัดการ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</a:t>
            </a:r>
            <a:r>
              <a:rPr lang="th-TH" sz="3600" b="1" dirty="0">
                <a:solidFill>
                  <a:srgbClr val="0000FF"/>
                </a:solidFill>
                <a:cs typeface="+mj-cs"/>
              </a:rPr>
              <a:t>มาตรฐานที่ 3 </a:t>
            </a:r>
            <a:r>
              <a:rPr lang="th-TH" sz="3600" b="1" dirty="0">
                <a:cs typeface="+mj-cs"/>
              </a:rPr>
              <a:t>กระบวนการจัดการเรียนการสอนที่เน้นผู้เรียน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                       เป็นสำคัญ</a:t>
            </a:r>
          </a:p>
          <a:p>
            <a:pPr marL="0" indent="0">
              <a:buNone/>
            </a:pPr>
            <a:r>
              <a:rPr lang="th-TH" b="1" dirty="0">
                <a:cs typeface="+mj-cs"/>
              </a:rPr>
              <a:t>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pic>
        <p:nvPicPr>
          <p:cNvPr id="5" name="Picture 5" descr="D:\รูปภาพ\1440150630-o.jpg.gif">
            <a:extLst>
              <a:ext uri="{FF2B5EF4-FFF2-40B4-BE49-F238E27FC236}">
                <a16:creationId xmlns:a16="http://schemas.microsoft.com/office/drawing/2014/main" xmlns="" id="{615F7F1D-147C-4AE2-A9FF-D9CE3AB10E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055886"/>
            <a:ext cx="2664777" cy="2958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313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544616"/>
          </a:xfr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1.2  กำหนดมาตรฐานการศึกษาของสถานศึกษา (หน้า16)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  สถานศึกษากำหนดมาตรฐานของสถานศึกษาตามมาตรฐานที่กระทรวงฯ ประกาศ หรือกำหนดขึ้นใหม่โดยการเทียบเคียงกับมาตรฐานที่กระทรวงฯ ประกาศ และอาจจะเพิ่มเติมนอกเหนือจากที่กระทรวงฯ ประกาศได้ตามความเหมาะสม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       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มาตรฐานการศึกษาของสถานศึกษาแต่ละระดับ </a:t>
            </a:r>
            <a:r>
              <a:rPr lang="th-TH" b="1" dirty="0">
                <a:cs typeface="+mj-cs"/>
              </a:rPr>
              <a:t>ประกอบด้วย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rgbClr val="0000FF"/>
                </a:solidFill>
                <a:cs typeface="+mj-cs"/>
              </a:rPr>
              <a:t>       1) มาตรฐาน</a:t>
            </a:r>
            <a:r>
              <a:rPr lang="th-TH" b="1" dirty="0">
                <a:cs typeface="+mj-cs"/>
              </a:rPr>
              <a:t>และ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คำอธิบายของมาตรฐาน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rgbClr val="0000FF"/>
                </a:solidFill>
                <a:cs typeface="+mj-cs"/>
              </a:rPr>
              <a:t>       2) รายละเอียดของมาตรฐาน</a:t>
            </a:r>
            <a:r>
              <a:rPr lang="th-TH" b="1" dirty="0">
                <a:cs typeface="+mj-cs"/>
              </a:rPr>
              <a:t>และ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คำอธิบายของรายละเอียด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b="1" dirty="0">
                <a:solidFill>
                  <a:srgbClr val="0000FF"/>
                </a:solidFill>
                <a:cs typeface="+mj-cs"/>
              </a:rPr>
              <a:t>       3) การให้ระดับคุณภาพ </a:t>
            </a:r>
            <a:r>
              <a:rPr lang="th-TH" b="1" dirty="0">
                <a:cs typeface="+mj-cs"/>
              </a:rPr>
              <a:t>ประกอบด้วย</a:t>
            </a:r>
            <a:r>
              <a:rPr lang="th-TH" b="1" dirty="0">
                <a:solidFill>
                  <a:srgbClr val="0000FF"/>
                </a:solidFill>
                <a:cs typeface="+mj-cs"/>
              </a:rPr>
              <a:t>ระดับคุณภาพ และประเด็นพิจารณา 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(ระดับคุณภาพมี 5 ระดับ แต่ละระดับจะมีคำอธิบายคุณภาพ)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pic>
        <p:nvPicPr>
          <p:cNvPr id="5" name="Picture 5" descr="D:\รูปภาพ\1440150630-o.jpg.gif">
            <a:extLst>
              <a:ext uri="{FF2B5EF4-FFF2-40B4-BE49-F238E27FC236}">
                <a16:creationId xmlns:a16="http://schemas.microsoft.com/office/drawing/2014/main" xmlns="" id="{615F7F1D-147C-4AE2-A9FF-D9CE3AB10E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844824"/>
            <a:ext cx="3564396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B0E4C56-4F31-4A27-9897-25CC1C96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404663"/>
            <a:ext cx="8466352" cy="6340339"/>
          </a:xfr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cs typeface="+mj-cs"/>
              </a:rPr>
              <a:t>ขั้นที่ 2 กำหนดค่าเป้าหมายความสำเร็จของมาตรฐานการศึกษาของสถานศึกษา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(หน้า16)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cs typeface="+mj-cs"/>
              </a:rPr>
              <a:t>        2.1  ศึกษามาตรฐานและรายละเอียดของมาตรฐานฯ เช่น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cs typeface="+mj-cs"/>
              </a:rPr>
              <a:t>        </a:t>
            </a:r>
            <a:r>
              <a:rPr lang="th-TH" sz="2800" b="1" dirty="0">
                <a:solidFill>
                  <a:srgbClr val="FF0000"/>
                </a:solidFill>
                <a:cs typeface="+mj-cs"/>
              </a:rPr>
              <a:t>ตัวอย่างที่ 1 ระดับปฐมวัย </a:t>
            </a:r>
            <a:r>
              <a:rPr lang="th-TH" sz="2800" b="1" dirty="0">
                <a:cs typeface="+mj-cs"/>
              </a:rPr>
              <a:t>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cs typeface="+mj-cs"/>
              </a:rPr>
              <a:t>        มาตรฐานที่ 1 คุณภาพของเด็ก ประกอบด้วย 4 รายละเอียด(ประเด็น/ประเด็นพิจารณา/ตัวบ่งชี้) ดังนี้</a:t>
            </a:r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884E7062-5886-4573-A66E-AE40CBDF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B026BF62-5E51-4D87-8261-4B4CF67C3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02087"/>
              </p:ext>
            </p:extLst>
          </p:nvPr>
        </p:nvGraphicFramePr>
        <p:xfrm>
          <a:off x="457200" y="2636912"/>
          <a:ext cx="8435280" cy="4118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xmlns="" val="4034557988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="" val="1769814288"/>
                    </a:ext>
                  </a:extLst>
                </a:gridCol>
              </a:tblGrid>
              <a:tr h="550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มาตรฐาน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รายละเอียด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628314"/>
                  </a:ext>
                </a:extLst>
              </a:tr>
              <a:tr h="3557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1260475" algn="l"/>
                          <a:tab pos="1769110" algn="l"/>
                        </a:tabLst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1 คุณภาพของเด็ก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1260475" algn="l"/>
                          <a:tab pos="1769110" algn="l"/>
                        </a:tabLst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1.1 มีพัฒนาการด้านร่างกาย แข็งแรง มีสุขนิสัยที่ดี และดูแลความปลอดภัยของตนเองได้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1260475" algn="l"/>
                          <a:tab pos="1769110" algn="l"/>
                        </a:tabLst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1.2  มีพัฒนาการด้านอารมณ์ จิตใจ ควบคุม และแสดงออกทางอารมณ์ได้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1260475" algn="l"/>
                          <a:tab pos="1769110" algn="l"/>
                        </a:tabLst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1.3  มีพัฒนาการด้านสังคม ช่วยเหลือตนเอง และเป็นสมาชิกที่ดีของสังคม 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+mn-cs"/>
                      </a:endParaRPr>
                    </a:p>
                    <a:p>
                      <a:pPr marL="0" marR="0" lvl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1260475" algn="l"/>
                          <a:tab pos="1769110" algn="l"/>
                        </a:tabLst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1.4 มีพัฒนาการด้านสติปัญญา สื่อสารได้ มีทักษะการคิดพื้นฐานและแสวงหาความรู้ได้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066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03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B0E4C56-4F31-4A27-9897-25CC1C96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404663"/>
            <a:ext cx="8466352" cy="6340339"/>
          </a:xfr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2.2  ศึกษารายละเอียดและคำอธิบายเกี่ยวกับสาระสำคัญเพื่อกำหนดประเด็นพิจารณา </a:t>
            </a:r>
            <a:r>
              <a:rPr lang="th-TH" b="1" dirty="0">
                <a:solidFill>
                  <a:srgbClr val="FF0000"/>
                </a:solidFill>
                <a:cs typeface="+mj-cs"/>
              </a:rPr>
              <a:t>(หน้า16)</a:t>
            </a: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884E7062-5886-4573-A66E-AE40CBDF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B026BF62-5E51-4D87-8261-4B4CF67C3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822179"/>
              </p:ext>
            </p:extLst>
          </p:nvPr>
        </p:nvGraphicFramePr>
        <p:xfrm>
          <a:off x="457200" y="1451264"/>
          <a:ext cx="8435280" cy="534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xmlns="" val="4034557988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xmlns="" val="1769814288"/>
                    </a:ext>
                  </a:extLst>
                </a:gridCol>
              </a:tblGrid>
              <a:tr h="5375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มาตรฐาน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รายละเอียด คำอธิบายและประเด็นพิจารณา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628314"/>
                  </a:ext>
                </a:extLst>
              </a:tr>
              <a:tr h="32135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1260475" algn="l"/>
                          <a:tab pos="1769110" algn="l"/>
                        </a:tabLst>
                        <a:defRPr/>
                      </a:pPr>
                      <a:r>
                        <a:rPr kumimoji="0" lang="th-TH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ngsana New" panose="02020603050405020304" pitchFamily="18" charset="-34"/>
                        </a:rPr>
                        <a:t>1 คุณภาพของเด็ก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+mn-cs"/>
                      </a:endParaRPr>
                    </a:p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b="1" u="sng" dirty="0">
                          <a:solidFill>
                            <a:srgbClr val="0000FF"/>
                          </a:solidFill>
                          <a:cs typeface="+mj-cs"/>
                        </a:rPr>
                        <a:t>รายละเอียดที่ 1.1</a:t>
                      </a:r>
                      <a:r>
                        <a:rPr lang="th-TH" b="1" u="none" dirty="0">
                          <a:solidFill>
                            <a:srgbClr val="0000FF"/>
                          </a:solidFill>
                          <a:cs typeface="+mj-cs"/>
                        </a:rPr>
                        <a:t>  </a:t>
                      </a:r>
                      <a:r>
                        <a:rPr lang="th-TH" b="1" dirty="0">
                          <a:solidFill>
                            <a:srgbClr val="0000FF"/>
                          </a:solidFill>
                          <a:cs typeface="+mj-cs"/>
                        </a:rPr>
                        <a:t>มีพัฒนาการด้านร่างกายแข็งแรง มีสุขนิสัยที่ดี และดูแลความปลอดภัยของตนเองได้ </a:t>
                      </a:r>
                    </a:p>
                    <a:p>
                      <a:r>
                        <a:rPr lang="th-TH" sz="3200" b="1" u="sng" dirty="0">
                          <a:solidFill>
                            <a:srgbClr val="FF0000"/>
                          </a:solidFill>
                          <a:cs typeface="+mj-cs"/>
                        </a:rPr>
                        <a:t>คำอธิบาย</a:t>
                      </a:r>
                    </a:p>
                    <a:p>
                      <a:r>
                        <a:rPr lang="th-TH" b="1" dirty="0">
                          <a:cs typeface="+mj-cs"/>
                        </a:rPr>
                        <a:t>        </a:t>
                      </a:r>
                      <a:r>
                        <a:rPr lang="th-TH" sz="3200" b="1" dirty="0">
                          <a:cs typeface="+mj-cs"/>
                        </a:rPr>
                        <a:t>เด็กมีน้ำหนัก ส่วนสูงตามเกณฑ์มาตรฐาน เคลื่อนไหวร่างกายคล่องแคล่ว ทรงตัวได้ดี ใช้มือและตาประสานสัมพันธ์ได้ดี ดูแลรักษาสุขภาพอนามัยส่วนตนและปฏิบัติจนเป็นนิสัย ปฏิบัติตนตามข้อตกลงเกี่ยวกับความปลอดภัย หลีกเลี่ยงสภาวะที่เสี่ยงต่อโรคสิ่งเสพติด และระวังภัยจากบุคคล สิ่งแวดล้อม และสถานการณ์ที่เสี่ยงอันตราย</a:t>
                      </a:r>
                    </a:p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066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167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B0E4C56-4F31-4A27-9897-25CC1C967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8" y="188641"/>
            <a:ext cx="8466352" cy="6556362"/>
          </a:xfr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cs typeface="+mj-cs"/>
              </a:rPr>
              <a:t>2.2  ศึกษารายละเอียดและคำอธิบายเกี่ยวกับสาระสำคัญเพื่อกำหนดประเด็นพิจารณา (ต่อ) (หน้า17)</a:t>
            </a: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884E7062-5886-4573-A66E-AE40CBDF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xmlns="" id="{B026BF62-5E51-4D87-8261-4B4CF67C3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282201"/>
              </p:ext>
            </p:extLst>
          </p:nvPr>
        </p:nvGraphicFramePr>
        <p:xfrm>
          <a:off x="426128" y="1146112"/>
          <a:ext cx="8466352" cy="5598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574">
                  <a:extLst>
                    <a:ext uri="{9D8B030D-6E8A-4147-A177-3AD203B41FA5}">
                      <a16:colId xmlns:a16="http://schemas.microsoft.com/office/drawing/2014/main" xmlns="" val="4034557988"/>
                    </a:ext>
                  </a:extLst>
                </a:gridCol>
                <a:gridCol w="7082778">
                  <a:extLst>
                    <a:ext uri="{9D8B030D-6E8A-4147-A177-3AD203B41FA5}">
                      <a16:colId xmlns:a16="http://schemas.microsoft.com/office/drawing/2014/main" xmlns="" val="1769814288"/>
                    </a:ext>
                  </a:extLst>
                </a:gridCol>
              </a:tblGrid>
              <a:tr h="571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+mj-cs"/>
                        </a:rPr>
                        <a:t>มาตรฐาน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1260475" algn="l"/>
                          <a:tab pos="1769110" algn="l"/>
                        </a:tabLst>
                      </a:pPr>
                      <a:r>
                        <a:rPr lang="th-TH" sz="3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+mj-cs"/>
                        </a:rPr>
                        <a:t>รายละเอียด คำอธิบายและประเด็นพิจารณา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24628314"/>
                  </a:ext>
                </a:extLst>
              </a:tr>
              <a:tr h="50275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  <a:tab pos="1260475" algn="l"/>
                          <a:tab pos="1769110" algn="l"/>
                        </a:tabLst>
                        <a:defRPr/>
                      </a:pPr>
                      <a:r>
                        <a:rPr kumimoji="0" lang="th-TH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j-cs"/>
                        </a:rPr>
                        <a:t>1 คุณภาพของเด็ก</a:t>
                      </a:r>
                      <a:endParaRPr kumimoji="0" lang="en-US" sz="3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+mj-cs"/>
                      </a:endParaRPr>
                    </a:p>
                    <a:p>
                      <a:endParaRPr lang="th-TH" sz="3200" b="1" dirty="0">
                        <a:cs typeface="+mj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3600" b="1" u="sng" dirty="0">
                          <a:solidFill>
                            <a:srgbClr val="FF0000"/>
                          </a:solidFill>
                          <a:cs typeface="+mj-cs"/>
                        </a:rPr>
                        <a:t>ประเด็นพิจารณา </a:t>
                      </a:r>
                    </a:p>
                    <a:p>
                      <a:r>
                        <a:rPr lang="th-TH" sz="3600" b="1" u="none" dirty="0">
                          <a:solidFill>
                            <a:srgbClr val="FF0000"/>
                          </a:solidFill>
                          <a:cs typeface="+mj-cs"/>
                        </a:rPr>
                        <a:t>  </a:t>
                      </a:r>
                      <a:r>
                        <a:rPr lang="th-TH" sz="3200" b="1" dirty="0">
                          <a:cs typeface="+mj-cs"/>
                        </a:rPr>
                        <a:t>1)  มีน้ำหนัก ส่วนสูงตามเกณฑ์มาตรฐาน</a:t>
                      </a:r>
                    </a:p>
                    <a:p>
                      <a:r>
                        <a:rPr lang="th-TH" sz="3200" b="1" dirty="0">
                          <a:cs typeface="+mj-cs"/>
                        </a:rPr>
                        <a:t>  2)  เคลื่อนไหวร่างกายได้คล่องแคล่ว ทรงตัวได้ดี </a:t>
                      </a:r>
                    </a:p>
                    <a:p>
                      <a:r>
                        <a:rPr lang="th-TH" sz="3200" b="1" dirty="0">
                          <a:cs typeface="+mj-cs"/>
                        </a:rPr>
                        <a:t>  3)  ใช้มือและตาประสานสัมพันธ์ได้ดี </a:t>
                      </a:r>
                    </a:p>
                    <a:p>
                      <a:r>
                        <a:rPr lang="th-TH" sz="3200" b="1" dirty="0">
                          <a:cs typeface="+mj-cs"/>
                        </a:rPr>
                        <a:t>  4)  ดูแลรักษาสุขภาพอนามัยส่วนตน และปฏิบัติจนเป็นนิสัย </a:t>
                      </a:r>
                    </a:p>
                    <a:p>
                      <a:r>
                        <a:rPr lang="th-TH" sz="3200" b="1" dirty="0">
                          <a:cs typeface="+mj-cs"/>
                        </a:rPr>
                        <a:t>  5) ดูแลความปลอดภัยและหลีกเลี่ยงสภาวะเสี่ยงได้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0667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089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2577</Words>
  <Application>Microsoft Office PowerPoint</Application>
  <PresentationFormat>นำเสนอทางหน้าจอ (4:3)</PresentationFormat>
  <Paragraphs>296</Paragraphs>
  <Slides>36</Slides>
  <Notes>18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36</vt:i4>
      </vt:variant>
    </vt:vector>
  </HeadingPairs>
  <TitlesOfParts>
    <vt:vector size="37" baseType="lpstr">
      <vt:lpstr>ชุดรูปแบบของ Office</vt:lpstr>
      <vt:lpstr>ตอนที่ 1(15)  การกำหนดมาตรฐานการศึกษาของสถานศึกษาและการประกาศค่าเป้าหมาย </vt:lpstr>
      <vt:lpstr>การกำหนดมาตรฐานการศึกษาของสถานศึกษา  และประกาศค่าเป้าหมาย (หน้า15)</vt:lpstr>
      <vt:lpstr>ขั้นตอนการกำหนดมาตรฐานฯ  และประกาศค่าเป้าหมายความสำเร็จ (หน้า15)</vt:lpstr>
      <vt:lpstr>   ขั้นที่ 1 กำหนดมาตรฐานการศึกษาของสถานศึกษา(หน้า15)  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2.3  พิจารณาสาระสำคัญที่อาจจะกำหนดเพิ่มเติมในรายละเอียด และคำอธิบายของรายละเอียด(หน้า17) </vt:lpstr>
      <vt:lpstr>  2.4  กำหนดเกณฑ์คุณภาพของประเด็นพิจารณา(หน้า17) </vt:lpstr>
      <vt:lpstr>  2.5  กำหนดเกณฑ์คุณภาพของรายละเอียด(หน้า17) </vt:lpstr>
      <vt:lpstr>  2.6  กำหนดค่าเป้าหมายความสำเร็จของมาตรฐานฯ </vt:lpstr>
      <vt:lpstr>  2.6  กำหนดค่าเป้าหมายความสำเร็จของมาตรฐานฯ </vt:lpstr>
      <vt:lpstr>  2.6  กำหนดค่าเป้าหมายความสำเร็จของมาตรฐานฯ </vt:lpstr>
      <vt:lpstr>งานนำเสนอ PowerPoint</vt:lpstr>
      <vt:lpstr>งานนำเสนอ PowerPoint</vt:lpstr>
      <vt:lpstr>  กรณีที่ 1 สถานศึกษาที่มีทิศทางของพัฒนาการไม่ชัดเจน  </vt:lpstr>
      <vt:lpstr> กรณีที่ 2 สถานศึกษาที่มีพัฒนาการในทิศทางลบ (ลดลงอย่างต่อเนื่อง)   </vt:lpstr>
      <vt:lpstr>กรณีที่ 3 สถานศึกษาที่มีพัฒนาการใน ทิศทางบวก (เพิ่มขึ้นอย่างต่อเนื่อง)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 ขั้นที่ 3ประกาศมาตรฐานฯ และค่าเป้าหมายความสำเร็จ(19)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หลักกฎหมาย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MOOKIT</dc:creator>
  <cp:lastModifiedBy>ADMIN</cp:lastModifiedBy>
  <cp:revision>289</cp:revision>
  <dcterms:created xsi:type="dcterms:W3CDTF">2019-01-11T02:44:15Z</dcterms:created>
  <dcterms:modified xsi:type="dcterms:W3CDTF">2019-05-07T08:07:05Z</dcterms:modified>
</cp:coreProperties>
</file>