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handoutMasterIdLst>
    <p:handoutMasterId r:id="rId74"/>
  </p:handoutMasterIdLst>
  <p:sldIdLst>
    <p:sldId id="257" r:id="rId2"/>
    <p:sldId id="441" r:id="rId3"/>
    <p:sldId id="398" r:id="rId4"/>
    <p:sldId id="510" r:id="rId5"/>
    <p:sldId id="505" r:id="rId6"/>
    <p:sldId id="507" r:id="rId7"/>
    <p:sldId id="506" r:id="rId8"/>
    <p:sldId id="400" r:id="rId9"/>
    <p:sldId id="409" r:id="rId10"/>
    <p:sldId id="357" r:id="rId11"/>
    <p:sldId id="358" r:id="rId12"/>
    <p:sldId id="359" r:id="rId13"/>
    <p:sldId id="360" r:id="rId14"/>
    <p:sldId id="407" r:id="rId15"/>
    <p:sldId id="408" r:id="rId16"/>
    <p:sldId id="515" r:id="rId17"/>
    <p:sldId id="560" r:id="rId18"/>
    <p:sldId id="559" r:id="rId19"/>
    <p:sldId id="557" r:id="rId20"/>
    <p:sldId id="561" r:id="rId21"/>
    <p:sldId id="563" r:id="rId22"/>
    <p:sldId id="564" r:id="rId23"/>
    <p:sldId id="566" r:id="rId24"/>
    <p:sldId id="568" r:id="rId25"/>
    <p:sldId id="541" r:id="rId26"/>
    <p:sldId id="570" r:id="rId27"/>
    <p:sldId id="517" r:id="rId28"/>
    <p:sldId id="519" r:id="rId29"/>
    <p:sldId id="520" r:id="rId30"/>
    <p:sldId id="521" r:id="rId31"/>
    <p:sldId id="522" r:id="rId32"/>
    <p:sldId id="543" r:id="rId33"/>
    <p:sldId id="524" r:id="rId34"/>
    <p:sldId id="544" r:id="rId35"/>
    <p:sldId id="546" r:id="rId36"/>
    <p:sldId id="545" r:id="rId37"/>
    <p:sldId id="529" r:id="rId38"/>
    <p:sldId id="530" r:id="rId39"/>
    <p:sldId id="525" r:id="rId40"/>
    <p:sldId id="547" r:id="rId41"/>
    <p:sldId id="531" r:id="rId42"/>
    <p:sldId id="532" r:id="rId43"/>
    <p:sldId id="456" r:id="rId44"/>
    <p:sldId id="460" r:id="rId45"/>
    <p:sldId id="550" r:id="rId46"/>
    <p:sldId id="537" r:id="rId47"/>
    <p:sldId id="465" r:id="rId48"/>
    <p:sldId id="466" r:id="rId49"/>
    <p:sldId id="467" r:id="rId50"/>
    <p:sldId id="538" r:id="rId51"/>
    <p:sldId id="469" r:id="rId52"/>
    <p:sldId id="551" r:id="rId53"/>
    <p:sldId id="470" r:id="rId54"/>
    <p:sldId id="471" r:id="rId55"/>
    <p:sldId id="474" r:id="rId56"/>
    <p:sldId id="475" r:id="rId57"/>
    <p:sldId id="476" r:id="rId58"/>
    <p:sldId id="477" r:id="rId59"/>
    <p:sldId id="478" r:id="rId60"/>
    <p:sldId id="508" r:id="rId61"/>
    <p:sldId id="482" r:id="rId62"/>
    <p:sldId id="485" r:id="rId63"/>
    <p:sldId id="484" r:id="rId64"/>
    <p:sldId id="483" r:id="rId65"/>
    <p:sldId id="511" r:id="rId66"/>
    <p:sldId id="487" r:id="rId67"/>
    <p:sldId id="491" r:id="rId68"/>
    <p:sldId id="490" r:id="rId69"/>
    <p:sldId id="493" r:id="rId70"/>
    <p:sldId id="494" r:id="rId71"/>
    <p:sldId id="411" r:id="rId72"/>
  </p:sldIdLst>
  <p:sldSz cx="9144000" cy="6858000" type="screen4x3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93FAFF"/>
    <a:srgbClr val="F3DEDD"/>
    <a:srgbClr val="66FFFF"/>
    <a:srgbClr val="C1F7CE"/>
    <a:srgbClr val="99FF33"/>
    <a:srgbClr val="A0FEA2"/>
    <a:srgbClr val="10FC1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28" autoAdjust="0"/>
  </p:normalViewPr>
  <p:slideViewPr>
    <p:cSldViewPr>
      <p:cViewPr>
        <p:scale>
          <a:sx n="94" d="100"/>
          <a:sy n="94" d="100"/>
        </p:scale>
        <p:origin x="-84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E470-33CA-4585-AEAB-241178FC06ED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C647-99CD-427A-9442-FD7643402F7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661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20783-9FC7-44A1-B63D-557F12B74166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4569" y="3257687"/>
            <a:ext cx="7956550" cy="30858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1248A-69F7-49D6-BC5F-043E85A906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80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4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>
                <a:solidFill>
                  <a:prstClr val="black"/>
                </a:solidFill>
              </a:rPr>
              <a:pPr/>
              <a:t>37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248A-69F7-49D6-BC5F-043E85A90631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86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8A48-0F5F-4D93-B51B-5F3E14B4C9B9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11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C20-5314-45D1-A59F-C35DBDA05F7F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66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34BA-FB1C-4547-A8CF-2DB2CF00B9DD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73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C55B-DA7F-4423-AC7C-04BC40003455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6E6-147C-446A-8438-22AFE63348A5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2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21A3-F277-49A3-862D-5B1EF8249CD7}" type="datetime1">
              <a:rPr lang="th-TH" smtClean="0"/>
              <a:t>07/05/62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1475-02D1-4DE3-921C-726DC43EF19A}" type="datetime1">
              <a:rPr lang="th-TH" smtClean="0"/>
              <a:t>07/05/62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3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E209-7812-4009-8DDF-E285089BBE53}" type="datetime1">
              <a:rPr lang="th-TH" smtClean="0"/>
              <a:t>07/05/62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58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961-2CD0-4ABA-9DCD-A37BBAE3CBB9}" type="datetime1">
              <a:rPr lang="th-TH" smtClean="0"/>
              <a:t>07/05/62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92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34A5-6514-4BDE-909F-84BEF7E1553E}" type="datetime1">
              <a:rPr lang="th-TH" smtClean="0"/>
              <a:t>07/05/62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501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8EE8-F8B0-4BC9-95B3-27AA3FCD9A53}" type="datetime1">
              <a:rPr lang="th-TH" smtClean="0"/>
              <a:t>07/05/62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83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4846-0526-4426-AC9E-CD8D562AAF65}" type="datetime1">
              <a:rPr lang="th-TH" smtClean="0"/>
              <a:t>07/05/62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ดร.ไพเราะ มีบางยาง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1727-A127-4C3F-ACD0-8735323F0C0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9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204" y="-99392"/>
            <a:ext cx="8965757" cy="6824640"/>
          </a:xfrm>
          <a:prstGeom prst="roundRect">
            <a:avLst>
              <a:gd name="adj" fmla="val 71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6" name="Picture 2" descr="C:\Documents and Settings\bot@deftone\My Documents\x1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2656"/>
            <a:ext cx="2357454" cy="1080120"/>
          </a:xfrm>
          <a:prstGeom prst="rect">
            <a:avLst/>
          </a:prstGeom>
          <a:noFill/>
        </p:spPr>
      </p:pic>
      <p:pic>
        <p:nvPicPr>
          <p:cNvPr id="37" name="Picture 3" descr="C:\Documents and Settings\bot@deftone\My Documents\x1\Untitled-2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086" y="4350362"/>
            <a:ext cx="2357454" cy="763104"/>
          </a:xfrm>
          <a:prstGeom prst="rect">
            <a:avLst/>
          </a:prstGeom>
          <a:noFill/>
        </p:spPr>
      </p:pic>
      <p:cxnSp>
        <p:nvCxnSpPr>
          <p:cNvPr id="39" name="Straight Connector 38"/>
          <p:cNvCxnSpPr/>
          <p:nvPr/>
        </p:nvCxnSpPr>
        <p:spPr>
          <a:xfrm rot="10800000">
            <a:off x="571473" y="905542"/>
            <a:ext cx="2928958" cy="317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5436096" y="908720"/>
            <a:ext cx="2928958" cy="317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rot="10800000">
            <a:off x="568524" y="4731914"/>
            <a:ext cx="2928958" cy="317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rot="10800000">
            <a:off x="595536" y="4725144"/>
            <a:ext cx="2928958" cy="158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rot="10800000">
            <a:off x="5786446" y="4831318"/>
            <a:ext cx="2928958" cy="317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rot="10800000">
            <a:off x="5715008" y="4824176"/>
            <a:ext cx="2928958" cy="158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5536" y="1412776"/>
            <a:ext cx="8210677" cy="4154984"/>
          </a:xfrm>
          <a:prstGeom prst="rect">
            <a:avLst/>
          </a:prstGeom>
          <a:solidFill>
            <a:srgbClr val="66FFFF"/>
          </a:solidFill>
          <a:effectLst/>
        </p:spPr>
        <p:txBody>
          <a:bodyPr wrap="square" rtlCol="0">
            <a:spAutoFit/>
          </a:bodyPr>
          <a:lstStyle/>
          <a:p>
            <a:pPr lvl="1" algn="ctr"/>
            <a:r>
              <a:rPr lang="th-TH" sz="6600" b="1" dirty="0">
                <a:cs typeface="+mj-cs"/>
              </a:rPr>
              <a:t>ตอนที่ 3</a:t>
            </a:r>
            <a:endParaRPr lang="en-US" sz="6600" b="1" dirty="0">
              <a:cs typeface="+mj-cs"/>
            </a:endParaRPr>
          </a:p>
          <a:p>
            <a:pPr lvl="1" algn="ctr"/>
            <a:r>
              <a:rPr lang="en-US" sz="6600" b="1" dirty="0" err="1"/>
              <a:t>แนวทางการจัดทำแผนพัฒนาการจัดการศึกษาของสถานศึกษา</a:t>
            </a:r>
            <a:endParaRPr lang="en-US" sz="6600" b="1" dirty="0"/>
          </a:p>
          <a:p>
            <a:pPr lvl="1" algn="r"/>
            <a:endParaRPr lang="en-US" sz="6600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52120" y="5373216"/>
            <a:ext cx="3063284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+mj-cs"/>
              </a:rPr>
              <a:t>โดย ดร.ไพเราะ มีบางยาง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cs typeface="+mj-cs"/>
              </a:rPr>
              <a:t>8.1  แผนการใช้งบประมาณของโรงเรียน</a:t>
            </a:r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67530"/>
              </p:ext>
            </p:extLst>
          </p:nvPr>
        </p:nvGraphicFramePr>
        <p:xfrm>
          <a:off x="179512" y="764704"/>
          <a:ext cx="8712967" cy="4734875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07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j-cs"/>
                        </a:rPr>
                        <a:t>รายรับ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j-cs"/>
                        </a:rPr>
                        <a:t>งบประมาณปีการศึกษา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รายจ่าย</a:t>
                      </a:r>
                      <a:endParaRPr lang="en-US" sz="2800" b="1" dirty="0">
                        <a:effectLst/>
                        <a:latin typeface="+mn-lt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j-cs"/>
                        </a:rPr>
                        <a:t>งบประมาณปีการศึกษา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6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25...</a:t>
                      </a:r>
                      <a:endParaRPr lang="en-US" sz="2800" b="1" dirty="0">
                        <a:effectLst/>
                        <a:latin typeface="+mn-lt"/>
                        <a:ea typeface="Calibri"/>
                        <a:cs typeface="+mj-cs"/>
                      </a:endParaRPr>
                    </a:p>
                    <a:p>
                      <a:endParaRPr lang="th-TH" dirty="0">
                        <a:cs typeface="+mj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25...</a:t>
                      </a:r>
                      <a:endParaRPr lang="th-TH" dirty="0"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25...</a:t>
                      </a:r>
                      <a:endParaRPr lang="en-US" sz="2800" b="1" dirty="0">
                        <a:effectLst/>
                        <a:latin typeface="+mn-lt"/>
                        <a:ea typeface="Calibri"/>
                        <a:cs typeface="+mj-cs"/>
                      </a:endParaRPr>
                    </a:p>
                    <a:p>
                      <a:endParaRPr lang="th-TH" dirty="0"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เงินอุดหนุนรายหัว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Times New Roman"/>
                          <a:cs typeface="+mj-cs"/>
                        </a:rPr>
                        <a:t>เงินเดือน-ค่าจ้าง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ค่าธรรมเนียมการศึกษา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Times New Roman"/>
                          <a:cs typeface="+mj-cs"/>
                        </a:rPr>
                        <a:t>งบพัฒนาคุณภาพการจัดการศึกษา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ค่าธรรมเนียมอื่น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Times New Roman"/>
                          <a:cs typeface="+mj-cs"/>
                        </a:rPr>
                        <a:t>รายจ่ายอื่นๆ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รายได้อื่นๆ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ฯลฯ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ฯลฯ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รวม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407915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cs typeface="+mj-cs"/>
              </a:rPr>
              <a:t>8.2  แผนการใช้ทรัพยากรของโรงเรียน</a:t>
            </a: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54123"/>
              </p:ext>
            </p:extLst>
          </p:nvPr>
        </p:nvGraphicFramePr>
        <p:xfrm>
          <a:off x="395536" y="980728"/>
          <a:ext cx="8352928" cy="4415896"/>
        </p:xfrm>
        <a:graphic>
          <a:graphicData uri="http://schemas.openxmlformats.org/drawingml/2006/table">
            <a:tbl>
              <a:tblPr firstRow="1" firstCol="1" bandRow="1"/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9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รายการ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ข้อมูลทรัพยากรปีการศึกษา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9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ปีปัจจุบัน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1.คอมพิวเตอร์เพื่อสำนักงาน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คอมพิวเตอร์เพื่อการศึกษา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3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.โทรทัศน์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4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.โทรศัพท์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5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.เครื่องฉายภาพนิ่ง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ฯลฯ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3816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cs typeface="+mj-cs"/>
              </a:rPr>
              <a:t>8.3</a:t>
            </a:r>
            <a:r>
              <a:rPr lang="th-TH" b="1" dirty="0">
                <a:cs typeface="+mj-cs"/>
              </a:rPr>
              <a:t> แผนการรับนักเรียน</a:t>
            </a:r>
            <a:endParaRPr lang="en-US" b="1" dirty="0"/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78856"/>
              </p:ext>
            </p:extLst>
          </p:nvPr>
        </p:nvGraphicFramePr>
        <p:xfrm>
          <a:off x="395536" y="764704"/>
          <a:ext cx="8208911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ระดับการศึกษา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ข้อมูลนักเรียนปีการศึกษา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4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ปีปัจจุบัน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25.......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25........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25........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ก่อนประถมศึกษา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ประถมศึกษา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มัธยมศึกษาตอนต้น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มัธยมศึกษาตอนปลาย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รวม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76012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cs typeface="+mj-cs"/>
              </a:rPr>
              <a:t>8.4  แผนการรับครูและบุคลากร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84360"/>
              </p:ext>
            </p:extLst>
          </p:nvPr>
        </p:nvGraphicFramePr>
        <p:xfrm>
          <a:off x="539552" y="1196752"/>
          <a:ext cx="8136905" cy="3614575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1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1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ประเภท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ข้อมูลครูและบุคลากร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9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ปีปัจจุบัน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25.........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25.........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25........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+mj-cs"/>
                        </a:rPr>
                        <a:t>- ครู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 บุคลากรสนับสนุน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 อื่นๆ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รวม</a:t>
                      </a:r>
                      <a:endParaRPr lang="en-US" sz="32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3878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rgbClr val="FFFF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3600" b="1" dirty="0"/>
              <a:t/>
            </a:r>
            <a:br>
              <a:rPr lang="th-TH" sz="3600" b="1" dirty="0"/>
            </a:br>
            <a:r>
              <a:rPr lang="th-TH" sz="4000" b="1" dirty="0"/>
              <a:t>ส่วนที่ 1 ภาพรวมของโรงเรียน (ต่อ)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FF0000"/>
                </a:solidFill>
                <a:latin typeface="+mj-lt"/>
                <a:cs typeface="+mj-cs"/>
              </a:rPr>
              <a:t>1.9  ผลการประเมินคุณภาพการศึกษา</a:t>
            </a:r>
            <a:endParaRPr lang="en-US" sz="3600" dirty="0">
              <a:solidFill>
                <a:srgbClr val="FF0000"/>
              </a:solidFill>
              <a:latin typeface="+mj-lt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latin typeface="+mj-lt"/>
                <a:cs typeface="+mj-cs"/>
              </a:rPr>
              <a:t>    </a:t>
            </a:r>
            <a:r>
              <a:rPr lang="th-TH" sz="3600" b="1" dirty="0">
                <a:solidFill>
                  <a:srgbClr val="3333FF"/>
                </a:solidFill>
                <a:latin typeface="+mj-lt"/>
                <a:cs typeface="+mj-cs"/>
              </a:rPr>
              <a:t>1.9.1 ผลการประเมินคุณภาพภายในของโรงเรียน.......................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3333FF"/>
                </a:solidFill>
                <a:latin typeface="+mj-lt"/>
                <a:cs typeface="+mj-cs"/>
              </a:rPr>
              <a:t>             ........................................................................................... </a:t>
            </a:r>
            <a:r>
              <a:rPr lang="th-TH" sz="3600" dirty="0">
                <a:latin typeface="+mj-lt"/>
                <a:cs typeface="+mj-cs"/>
              </a:rPr>
              <a:t>     </a:t>
            </a:r>
            <a:endParaRPr lang="th-TH" sz="3600" b="1" dirty="0">
              <a:latin typeface="+mj-lt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3333FF"/>
                </a:solidFill>
                <a:latin typeface="+mj-lt"/>
                <a:cs typeface="+mj-cs"/>
              </a:rPr>
              <a:t>     1.9.2 ผลการประเมินคุณภาพภายนอก.......................................</a:t>
            </a:r>
            <a:endParaRPr lang="en-US" sz="3600" dirty="0">
              <a:solidFill>
                <a:srgbClr val="3333FF"/>
              </a:solidFill>
              <a:latin typeface="+mj-lt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3600" b="1" dirty="0">
                <a:latin typeface="+mj-lt"/>
                <a:cs typeface="+mj-cs"/>
              </a:rPr>
              <a:t>             ...........................................................................................</a:t>
            </a:r>
            <a:endParaRPr lang="th-TH" sz="360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32008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rgbClr val="FFFF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3600" b="1" dirty="0"/>
              <a:t/>
            </a:r>
            <a:br>
              <a:rPr lang="th-TH" sz="3600" b="1" dirty="0"/>
            </a:br>
            <a:r>
              <a:rPr lang="th-TH" sz="4000" b="1" dirty="0"/>
              <a:t>ส่วนที่ 1 ภาพรวมของโรงเรียน (ต่อ)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1260475" algn="l"/>
                <a:tab pos="1530350" algn="l"/>
                <a:tab pos="1620520" algn="l"/>
              </a:tabLst>
            </a:pPr>
            <a:r>
              <a:rPr lang="en-US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1.10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ผลการประเมินพัฒนาการและผลการทดสอบ</a:t>
            </a:r>
            <a:r>
              <a:rPr lang="en-US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 </a:t>
            </a:r>
            <a:endParaRPr lang="en-US" dirty="0">
              <a:solidFill>
                <a:srgbClr val="FF0000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1260475" algn="l"/>
                <a:tab pos="1530350" algn="l"/>
                <a:tab pos="1620520" algn="l"/>
              </a:tabLst>
            </a:pPr>
            <a:r>
              <a:rPr lang="en-US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1.10.1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ผลการประเมินพัฒนาการ...........................................................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1260475" algn="l"/>
                <a:tab pos="1530350" algn="l"/>
                <a:tab pos="1620520" algn="l"/>
              </a:tabLst>
            </a:pPr>
            <a:r>
              <a:rPr lang="th-TH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      .........................................................................................................</a:t>
            </a:r>
            <a:endParaRPr lang="en-US" dirty="0">
              <a:solidFill>
                <a:srgbClr val="0000FF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1260475" algn="l"/>
                <a:tab pos="1530350" algn="l"/>
                <a:tab pos="1620520" algn="l"/>
              </a:tabLst>
            </a:pPr>
            <a:r>
              <a:rPr lang="en-US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1.10.2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ผลการทดสอบทางการศึกษาระดับชาติขั้นพื้นฐาน....................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1260475" algn="l"/>
                <a:tab pos="1530350" algn="l"/>
                <a:tab pos="1620520" algn="l"/>
              </a:tabLst>
            </a:pPr>
            <a:r>
              <a:rPr lang="th-TH" b="1" dirty="0">
                <a:solidFill>
                  <a:srgbClr val="0000FF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     ..........................................................................................................</a:t>
            </a:r>
            <a:endParaRPr lang="en-US" dirty="0">
              <a:solidFill>
                <a:srgbClr val="0000FF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78250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65368"/>
              </p:ext>
            </p:extLst>
          </p:nvPr>
        </p:nvGraphicFramePr>
        <p:xfrm>
          <a:off x="395536" y="116633"/>
          <a:ext cx="8496944" cy="624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8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th-TH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ส่วนที่ 2 </a:t>
                      </a:r>
                      <a:br>
                        <a:rPr kumimoji="0" lang="th-TH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</a:b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ทิศทางการพัฒนาคุณภาพการจัดการศึกษา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7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3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ผลการวิเคราะห์สภาพปัจจุบันปัญหา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(SWOT)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จุดแข็ง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(Strengths)</a:t>
                      </a: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จุดอ่อน 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(Weaknesses)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โอกาส (</a:t>
                      </a:r>
                      <a:r>
                        <a:rPr lang="en-US" sz="40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Opportunities)</a:t>
                      </a:r>
                      <a:endParaRPr lang="en-US" sz="4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4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4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0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อุปสรรค </a:t>
                      </a:r>
                      <a:r>
                        <a:rPr lang="en-US" sz="40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(Threats)</a:t>
                      </a:r>
                      <a:endParaRPr lang="en-US" sz="4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59345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395536" y="116632"/>
          <a:ext cx="8496944" cy="634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50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th-TH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ส่วนที่ 2 </a:t>
                      </a: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/>
                      </a:r>
                      <a:b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</a:b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ทิศทางการพัฒนาคุณภาพการจัดการศึกษา</a:t>
                      </a: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(ต่อ)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2. วิสัยทัศน์....................................................................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    ...................................................................................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3. พันธกิจ......................................................................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    ..................................................................................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4. เป้าหมาย...................................................................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   ...................................................................................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5. กลยุทธ์ของโรงเรียน ................................................ </a:t>
                      </a:r>
                      <a:endParaRPr kumimoji="0" lang="th-TH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..................................................................................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80519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gradFill flip="none" rotWithShape="1">
            <a:gsLst>
              <a:gs pos="0">
                <a:srgbClr val="93FAFF">
                  <a:tint val="66000"/>
                  <a:satMod val="160000"/>
                </a:srgbClr>
              </a:gs>
              <a:gs pos="50000">
                <a:srgbClr val="93FAFF">
                  <a:tint val="44500"/>
                  <a:satMod val="160000"/>
                </a:srgbClr>
              </a:gs>
              <a:gs pos="100000">
                <a:srgbClr val="93FA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  1. การวิเคราะห์สภาพปัจจุบันปัญหา (</a:t>
            </a:r>
            <a:r>
              <a:rPr lang="en-US" sz="4400" b="1" dirty="0">
                <a:solidFill>
                  <a:srgbClr val="FF0000"/>
                </a:solidFill>
                <a:ea typeface="+mj-ea"/>
                <a:cs typeface="+mj-cs"/>
              </a:rPr>
              <a:t>SWOT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th-TH" sz="4400" b="1" dirty="0">
                <a:solidFill>
                  <a:prstClr val="black"/>
                </a:solidFill>
                <a:ea typeface="+mj-ea"/>
                <a:cs typeface="+mj-cs"/>
              </a:rPr>
              <a:t>   - 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จุดแข็ง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(</a:t>
            </a:r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Strengths)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หมายถึง สิ่งที่สถานศึกษาทำได้ดี เป็นที่ยอมรับของชุมชน และสังคม เช่น ผลสัมฤทธิ์ทางการเรียนของนักเรียนที่สูงขึ้น ครูมีวุฒิและประสบการณ์สูง เป็นต้น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cs typeface="+mj-cs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latin typeface="TH SarabunPSK" pitchFamily="34" charset="-34"/>
                <a:ea typeface="+mj-ea"/>
                <a:cs typeface="+mj-cs"/>
              </a:rPr>
              <a:t>  -</a:t>
            </a:r>
            <a:r>
              <a:rPr lang="th-TH" sz="4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จุดอ่อน 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Weaknesses)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หมายถึง จุดบกพร่องของสถานศึกษาที่เป็นอุปสรรคต่อการดำเนินงาน เช่น มีจำนวนครูไม่ครบชั้น สื่ออุปกรณ์ไม่ทันสมัย เป็นต้น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th-TH" sz="3600" b="1" dirty="0">
                <a:cs typeface="+mj-cs"/>
              </a:rPr>
              <a:t> 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421377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gradFill flip="none" rotWithShape="1">
            <a:gsLst>
              <a:gs pos="0">
                <a:srgbClr val="93FAFF">
                  <a:tint val="66000"/>
                  <a:satMod val="160000"/>
                </a:srgbClr>
              </a:gs>
              <a:gs pos="50000">
                <a:srgbClr val="93FAFF">
                  <a:tint val="44500"/>
                  <a:satMod val="160000"/>
                </a:srgbClr>
              </a:gs>
              <a:gs pos="100000">
                <a:srgbClr val="93FA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th-TH" sz="4400" b="1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โอกาส 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Opportunities)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หมายถึง ปัจจัยหรือสภาพแวดล้อมทางบวกจากภายนอกสถานศึกษาที่เอื้อประโยชน์ต่อการดำเนินงาน เช่น สถานที่ตั้งอยู่ในชุมชนที่มีเด็กในวัยเรียนมาก โรงเรียนเป็นนิติบุคคลทำให้การบริหารจัดการคล่องตัว  เป็นต้น</a:t>
            </a:r>
            <a:r>
              <a:rPr lang="en-US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 </a:t>
            </a:r>
            <a:endParaRPr lang="th-TH" sz="44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h-TH" sz="4400" b="1" dirty="0">
                <a:solidFill>
                  <a:prstClr val="black"/>
                </a:solidFill>
                <a:ea typeface="+mj-ea"/>
                <a:cs typeface="+mj-cs"/>
              </a:rPr>
              <a:t>  - 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+mj-cs"/>
              </a:rPr>
              <a:t>อุปสรรค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(</a:t>
            </a:r>
            <a:r>
              <a:rPr lang="en-US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Threats)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หมายถึง ปัจจัยหรือสภาพแวดล้อม ทางลบจากภายนอกสถานศึกษาที่ขัดขวางการดำเนินงาน เช่น มีโรงเรียนที่ให้บริการโดยไม่เสียค่าใช้จ่ายจำนวนมาก เป็นต้น</a:t>
            </a:r>
            <a:endParaRPr lang="th-TH" sz="3600" b="1" dirty="0">
              <a:cs typeface="+mj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58991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b="1" dirty="0">
                <a:solidFill>
                  <a:srgbClr val="0000FF"/>
                </a:solidFill>
              </a:rPr>
              <a:t> </a:t>
            </a:r>
            <a:r>
              <a:rPr lang="th-TH" sz="5300" b="1" dirty="0">
                <a:solidFill>
                  <a:srgbClr val="0000FF"/>
                </a:solidFill>
              </a:rPr>
              <a:t>ความหมาย</a:t>
            </a:r>
            <a:r>
              <a:rPr lang="th-TH" sz="5300" b="1" dirty="0">
                <a:solidFill>
                  <a:srgbClr val="3333FF"/>
                </a:solidFill>
              </a:rPr>
              <a:t>แผนพัฒนาฯ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sz="4400" b="1" dirty="0">
                <a:solidFill>
                  <a:srgbClr val="3333FF"/>
                </a:solidFill>
                <a:cs typeface="+mj-cs"/>
              </a:rPr>
              <a:t>      </a:t>
            </a:r>
            <a:r>
              <a:rPr lang="th-TH" sz="4400" b="1" dirty="0">
                <a:solidFill>
                  <a:srgbClr val="0000FF"/>
                </a:solidFill>
                <a:cs typeface="+mj-cs"/>
              </a:rPr>
              <a:t>หมายถึง แผนที่มุ่งเน้นการพัฒนาคุณภาพการศึกษาตามมาตรฐานคุณภาพการศึกษาของสถานศึกษา ซึ่งมีกรอบระยะเวลา 3-5 ปี  โดยกำหนดวิธีการ โครงการ  กิจกรรมที่เหมาะสมสอดคล้องกับบริบทของสถานศึกษา</a:t>
            </a:r>
            <a:endParaRPr lang="en-US" sz="4400" b="1" dirty="0">
              <a:solidFill>
                <a:srgbClr val="0000FF"/>
              </a:solidFill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233406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th-TH" b="1" dirty="0"/>
              <a:t>2. การกำหนดวิสัยทัศน์ </a:t>
            </a:r>
            <a:r>
              <a:rPr lang="th-TH" b="1" dirty="0" err="1"/>
              <a:t>พันธ</a:t>
            </a:r>
            <a:r>
              <a:rPr lang="th-TH" b="1" dirty="0"/>
              <a:t>กิจ เป้าหมาย และกลยุทธ์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gradFill flip="none" rotWithShape="1">
            <a:gsLst>
              <a:gs pos="0">
                <a:srgbClr val="93FAFF">
                  <a:tint val="66000"/>
                  <a:satMod val="160000"/>
                </a:srgbClr>
              </a:gs>
              <a:gs pos="50000">
                <a:srgbClr val="93FAFF">
                  <a:tint val="44500"/>
                  <a:satMod val="160000"/>
                </a:srgbClr>
              </a:gs>
              <a:gs pos="100000">
                <a:srgbClr val="93FA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4000" b="1" dirty="0">
                <a:solidFill>
                  <a:srgbClr val="FF0000"/>
                </a:solidFill>
                <a:cs typeface="Angsana New"/>
              </a:rPr>
              <a:t>2.1</a:t>
            </a: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กำหนดวิสัยทัศน์</a:t>
            </a:r>
            <a:r>
              <a:rPr lang="th-TH" sz="4000" dirty="0">
                <a:solidFill>
                  <a:prstClr val="black"/>
                </a:solidFill>
                <a:cs typeface="Angsana New"/>
              </a:rPr>
              <a:t/>
            </a:r>
            <a:br>
              <a:rPr lang="th-TH" sz="4000" dirty="0">
                <a:solidFill>
                  <a:prstClr val="black"/>
                </a:solidFill>
                <a:cs typeface="Angsana New"/>
              </a:rPr>
            </a:br>
            <a:r>
              <a:rPr lang="th-TH" sz="4000" b="1" dirty="0">
                <a:solidFill>
                  <a:prstClr val="black"/>
                </a:solidFill>
                <a:cs typeface="Angsana New"/>
              </a:rPr>
              <a:t>     </a:t>
            </a:r>
            <a:r>
              <a:rPr lang="th-TH" sz="4000" b="1" dirty="0">
                <a:solidFill>
                  <a:srgbClr val="FF0000"/>
                </a:solidFill>
                <a:cs typeface="Angsana New"/>
              </a:rPr>
              <a:t> วิสัยทัศน์ </a:t>
            </a:r>
            <a:r>
              <a:rPr lang="th-TH" sz="4000" b="1" dirty="0">
                <a:cs typeface="Angsana New"/>
              </a:rPr>
              <a:t>เป็นทิศทางหรือสภาพของโรงเรียน บุคลากร และนักเรียนที่พึงปรารถนาในอนาคตที่มีความเป็นไปได้อย่างท้าทายในการพัฒนาภายในระยะเวลาที่กำหนด  โดยพิจารณาจากผลการวิเคราะห์ข้อมูลเกี่ยวกับสภาพภายใน ภายนอก </a:t>
            </a:r>
            <a:r>
              <a:rPr lang="th-TH" sz="4000" b="1" dirty="0" err="1">
                <a:cs typeface="Angsana New"/>
              </a:rPr>
              <a:t>อัต</a:t>
            </a:r>
            <a:r>
              <a:rPr lang="th-TH" sz="4000" b="1" dirty="0">
                <a:cs typeface="Angsana New"/>
              </a:rPr>
              <a:t>ลักษณ์ และเอกลักษณ์ของโรงเรียน</a:t>
            </a:r>
            <a:endParaRPr lang="th-TH" sz="3600" b="1" dirty="0">
              <a:cs typeface="+mj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30313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33467"/>
          </a:xfrm>
          <a:gradFill flip="none" rotWithShape="1">
            <a:gsLst>
              <a:gs pos="0">
                <a:srgbClr val="93FAFF">
                  <a:tint val="66000"/>
                  <a:satMod val="160000"/>
                </a:srgbClr>
              </a:gs>
              <a:gs pos="50000">
                <a:srgbClr val="93FAFF">
                  <a:tint val="44500"/>
                  <a:satMod val="160000"/>
                </a:srgbClr>
              </a:gs>
              <a:gs pos="100000">
                <a:srgbClr val="93FAFF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thaiDist">
              <a:spcBef>
                <a:spcPts val="0"/>
              </a:spcBef>
              <a:buFont typeface="Wingdings" pitchFamily="2" charset="2"/>
              <a:buChar char="v"/>
              <a:tabLst>
                <a:tab pos="180340" algn="l"/>
                <a:tab pos="1260475" algn="l"/>
                <a:tab pos="1530350" algn="l"/>
              </a:tabLst>
            </a:pP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+mj-cs"/>
              </a:rPr>
              <a:t>วิสัยทัศน์ที่ดี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ควรมีลักษณะดังนี้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ea typeface="Calibri"/>
              <a:cs typeface="+mj-cs"/>
            </a:endParaRPr>
          </a:p>
          <a:p>
            <a:pPr marL="0" lvl="0" indent="0" algn="thaiDist">
              <a:spcBef>
                <a:spcPts val="0"/>
              </a:spcBef>
              <a:buNone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en-US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	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 - เป็นภาพเชิงบวก ที่สะท้อนถึงความเป็นเลิศของ  </a:t>
            </a:r>
          </a:p>
          <a:p>
            <a:pPr marL="0" lvl="0" indent="0" algn="thaiDist">
              <a:spcBef>
                <a:spcPts val="0"/>
              </a:spcBef>
              <a:buNone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     สถานศึกษา</a:t>
            </a:r>
          </a:p>
          <a:p>
            <a:pPr marL="0" lvl="0" indent="0" algn="thaiDist">
              <a:spcBef>
                <a:spcPts val="0"/>
              </a:spcBef>
              <a:buNone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  - คำนึงถึงผู้เรียนเป็นสำคัญ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ea typeface="Calibri"/>
              <a:cs typeface="+mj-cs"/>
            </a:endParaRPr>
          </a:p>
          <a:p>
            <a:pPr marL="0" lvl="0" indent="0" algn="thaiDist">
              <a:spcBef>
                <a:spcPts val="0"/>
              </a:spcBef>
              <a:buNone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  - มีความชัดเจน และสามารถนำไปปฏิบัติได้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ea typeface="Calibri"/>
              <a:cs typeface="+mj-cs"/>
            </a:endParaRPr>
          </a:p>
          <a:p>
            <a:pPr marL="0" lvl="0" indent="0" algn="thaiDist">
              <a:spcBef>
                <a:spcPts val="0"/>
              </a:spcBef>
              <a:buNone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+mj-cs"/>
              </a:rPr>
              <a:t>  - เกิดจากการมีส่วนร่วมของทุกฝ่ายในสถานศึกษา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ea typeface="Calibri"/>
              <a:cs typeface="+mj-cs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6347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dirty="0"/>
              <a:t/>
            </a:r>
            <a:br>
              <a:rPr lang="th-TH" dirty="0"/>
            </a:br>
            <a:r>
              <a:rPr lang="th-TH" sz="6000" b="1" dirty="0">
                <a:solidFill>
                  <a:prstClr val="black"/>
                </a:solidFill>
                <a:latin typeface="TH SarabunPSK" pitchFamily="34" charset="-34"/>
              </a:rPr>
              <a:t>2.2 การกำหนดพันธกิจ</a:t>
            </a:r>
            <a:r>
              <a:rPr lang="th-TH" dirty="0"/>
              <a:t/>
            </a:r>
            <a:br>
              <a:rPr lang="th-TH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rgbClr val="F7E9E9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400" b="1" i="1" u="sng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พันธกิจ </a:t>
            </a:r>
            <a:r>
              <a:rPr lang="th-TH" sz="4400" b="1" dirty="0">
                <a:cs typeface="+mj-cs"/>
              </a:rPr>
              <a:t>เป็นภาระงานที่สถานศึกษาต้องดำเนินการให้บรรลุตามวิสัยทัศน์ โดยนำวิสัยทัศน์ของสถานศึกษาแต่ละข้อความ แต่ละส่วนมากำหนดแนวทางการดำเนินงานให้บรรลุผลตามวิสัยทัศน์ของโรงเรียน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พันธกิจที่ดี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+mj-cs"/>
              </a:rPr>
              <a:t>ต้องกำหนดบทบาทหน้าที่ให้สอดคล้องและครอบคลุมตามวิสัยทัศน์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406629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i="1" dirty="0"/>
              <a:t/>
            </a:r>
            <a:br>
              <a:rPr lang="th-TH" i="1" dirty="0"/>
            </a:br>
            <a:r>
              <a:rPr lang="th-TH" i="1" dirty="0"/>
              <a:t/>
            </a:r>
            <a:br>
              <a:rPr lang="th-TH" i="1" dirty="0"/>
            </a:br>
            <a:r>
              <a:rPr lang="th-TH" sz="5300" b="1" i="1" dirty="0"/>
              <a:t>2.3</a:t>
            </a:r>
            <a:r>
              <a:rPr lang="th-TH" sz="5300" b="1" i="1" dirty="0">
                <a:solidFill>
                  <a:srgbClr val="FF0000"/>
                </a:solidFill>
              </a:rPr>
              <a:t> </a:t>
            </a:r>
            <a:r>
              <a:rPr lang="th-TH" sz="5300" b="1" i="1" dirty="0">
                <a:solidFill>
                  <a:srgbClr val="FF0000"/>
                </a:solidFill>
                <a:latin typeface="TH SarabunPSK" pitchFamily="34" charset="-34"/>
              </a:rPr>
              <a:t> การกำหนดเป้าหมาย</a:t>
            </a:r>
            <a:r>
              <a:rPr lang="th-TH" b="1" i="1" dirty="0">
                <a:solidFill>
                  <a:prstClr val="black"/>
                </a:solidFill>
              </a:rPr>
              <a:t/>
            </a:r>
            <a:br>
              <a:rPr lang="th-TH" b="1" i="1" dirty="0">
                <a:solidFill>
                  <a:prstClr val="black"/>
                </a:solidFill>
              </a:rPr>
            </a:br>
            <a:r>
              <a:rPr lang="th-TH" i="1" dirty="0"/>
              <a:t/>
            </a:r>
            <a:br>
              <a:rPr lang="th-TH" i="1" dirty="0"/>
            </a:br>
            <a:endParaRPr lang="th-TH" b="1" i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rgbClr val="F7E9E9"/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40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th-TH" sz="4000" b="1" dirty="0">
                <a:solidFill>
                  <a:srgbClr val="FF0000"/>
                </a:solidFill>
                <a:cs typeface="+mj-cs"/>
              </a:rPr>
              <a:t>เป้าหมาย</a:t>
            </a:r>
            <a:r>
              <a:rPr lang="th-TH" sz="40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th-TH" sz="4000" b="1" dirty="0">
                <a:solidFill>
                  <a:srgbClr val="0000FF"/>
                </a:solidFill>
                <a:cs typeface="+mj-cs"/>
              </a:rPr>
              <a:t>เป็นสิ่งที่สถานศึกษาต้องการให้เกิดหลังจากที่ได้ดำเนินการตามพันธกิจ โดยนำพันธกิจแต่ละข้อมาพิจารณาว่าเมื่อปฏิบัติเสร็จสิ้นแล้วจะเกิดผลผลิตอย่างไร มีทั้งเป้าหมายเชิงปริมาณและเชิงคุณภาพ</a:t>
            </a:r>
          </a:p>
          <a:p>
            <a:pPr lvl="0">
              <a:buFont typeface="Wingdings" pitchFamily="2" charset="2"/>
              <a:buChar char="v"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เป้าหมายที่ดี  </a:t>
            </a:r>
            <a:r>
              <a:rPr lang="th-TH" sz="4000" b="1" dirty="0">
                <a:solidFill>
                  <a:prstClr val="black"/>
                </a:solidFill>
                <a:cs typeface="+mj-cs"/>
              </a:rPr>
              <a:t>ควรมีความชัดเจน สามารถวัดได้ มีความเป็นไปได้ และเหมาะสมเป็นที่ยอมรับ ควรพิจารณาถึงมาตรฐานการศึกษาของโรงเรียนมาประกอบการกำหนดเป้าหมาย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79794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00FF"/>
                </a:solidFill>
              </a:rPr>
              <a:t>2.4 การกำหนดกลยุทธ์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rgbClr val="F7E9E9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กลยุทธ์ </a:t>
            </a:r>
            <a:r>
              <a:rPr lang="th-TH" sz="4000" b="1" dirty="0">
                <a:solidFill>
                  <a:srgbClr val="0000FF"/>
                </a:solidFill>
                <a:cs typeface="+mj-cs"/>
              </a:rPr>
              <a:t>เป็นวิธีการหรือแนวทางการดำเนินงานที่ส่งผลให้ประสบความสำเร็จบรรลุผลตามเป้าหมายและวิสัยทัศน์อย่างมีประสิทธิภาพและประสิทธิผล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กลยุทธ์ที่ดี  </a:t>
            </a:r>
            <a:r>
              <a:rPr lang="th-TH" sz="4000" b="1" dirty="0">
                <a:solidFill>
                  <a:srgbClr val="0000FF"/>
                </a:solidFill>
                <a:cs typeface="+mj-cs"/>
              </a:rPr>
              <a:t>ควรกำหนดให้ครอบคลุมทุกเป้าหมายที่กำหนดไว้ และสอดคล้องกับผลการวิเคราะห์สภาพปัจจุบันปัญหาของสถานศึกษา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381915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C1F7CE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h-TH" sz="4900" b="1" dirty="0">
                <a:solidFill>
                  <a:prstClr val="black"/>
                </a:solidFill>
              </a:rPr>
              <a:t> </a:t>
            </a:r>
            <a:br>
              <a:rPr lang="th-TH" sz="4900" b="1" dirty="0">
                <a:solidFill>
                  <a:prstClr val="black"/>
                </a:solidFill>
              </a:rPr>
            </a:br>
            <a:r>
              <a:rPr lang="th-TH" sz="4900" b="1" dirty="0">
                <a:solidFill>
                  <a:prstClr val="black"/>
                </a:solidFill>
              </a:rPr>
              <a:t>ส่วนที่ 3   การกำหนดตัวชี้วัดความสำเร็จ </a:t>
            </a:r>
            <a:br>
              <a:rPr lang="th-TH" sz="4900" b="1" dirty="0">
                <a:solidFill>
                  <a:prstClr val="black"/>
                </a:solidFill>
              </a:rPr>
            </a:br>
            <a:r>
              <a:rPr lang="th-TH" sz="4900" b="1" dirty="0">
                <a:solidFill>
                  <a:prstClr val="black"/>
                </a:solidFill>
              </a:rPr>
              <a:t>และโครงการ กิจกรรม</a:t>
            </a: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97363"/>
          </a:xfrm>
          <a:solidFill>
            <a:srgbClr val="F7E9E9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3.1 </a:t>
            </a: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ตัวชี้วัดความสำเร็จ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เป็นการนำเป้าหมายมากำหนดเป็นสภาพความสำเร็จที่เป็นรูปธรรมสามารถวัดและประเมินได้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ตัวชี้วัดความสำเร็จที่ดี 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ควรระบุเป็นเชิงปริมาณ หรือเชิงคุณภาพ 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0602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33467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h-TH" sz="4000" b="1" dirty="0">
                <a:solidFill>
                  <a:srgbClr val="0000FF"/>
                </a:solidFill>
                <a:cs typeface="+mj-cs"/>
              </a:rPr>
              <a:t>3.2 โครงการ กิจกรรมที่ต้องดำเนินการตามกลยุทธ์ และ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0000FF"/>
                </a:solidFill>
                <a:cs typeface="+mj-cs"/>
              </a:rPr>
              <a:t>เป้าหมายที่กำหนดไว้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4000" b="1" dirty="0">
                <a:cs typeface="+mj-cs"/>
              </a:rPr>
              <a:t>      </a:t>
            </a:r>
            <a:r>
              <a:rPr lang="th-TH" sz="4000" b="1" dirty="0">
                <a:solidFill>
                  <a:srgbClr val="FF0000"/>
                </a:solidFill>
                <a:cs typeface="+mj-cs"/>
              </a:rPr>
              <a:t>โครงการ  </a:t>
            </a:r>
            <a:r>
              <a:rPr lang="th-TH" sz="4000" b="1" dirty="0">
                <a:cs typeface="+mj-cs"/>
              </a:rPr>
              <a:t>หมายถึง กลุ่มกิจกรรมที่มีความสัมพันธ์กัน เพื่อทำหน้าที่นำวัตถุประสงค์ของแผนงานของสถานศึกษาไปปฏิบัติให้สำเร็จลุล่วงภายในเวลาที่กำหนด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4000" b="1" dirty="0">
                <a:cs typeface="+mj-cs"/>
              </a:rPr>
              <a:t>      </a:t>
            </a:r>
            <a:r>
              <a:rPr lang="th-TH" sz="4000" b="1" dirty="0">
                <a:solidFill>
                  <a:srgbClr val="FF0000"/>
                </a:solidFill>
                <a:cs typeface="+mj-cs"/>
              </a:rPr>
              <a:t>กิจกรรม </a:t>
            </a:r>
            <a:r>
              <a:rPr lang="th-TH" sz="4000" b="1" dirty="0">
                <a:cs typeface="+mj-cs"/>
              </a:rPr>
              <a:t>หมายถึง  การดำเนินงานที่เป็นส่วนย่อยของโครงการใดโครงการหนึ่งของสถานศึกษาที่สามารถนำไปปฏิบัติได้จริง และเป็นไปตามกลยุทธ์ที่สถานศึกษากำหนด	</a:t>
            </a:r>
          </a:p>
          <a:p>
            <a:pPr marL="0" lvl="0" indent="0">
              <a:spcBef>
                <a:spcPts val="0"/>
              </a:spcBef>
              <a:buNone/>
            </a:pP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20335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95336"/>
              </p:ext>
            </p:extLst>
          </p:nvPr>
        </p:nvGraphicFramePr>
        <p:xfrm>
          <a:off x="179512" y="188640"/>
          <a:ext cx="8784976" cy="583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8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292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กลยุทธ์ที่ 1 </a:t>
                      </a:r>
                      <a:r>
                        <a:rPr lang="th-TH" sz="4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j-cs"/>
                        </a:rPr>
                        <a:t>.............................................</a:t>
                      </a:r>
                      <a:endParaRPr lang="en-US" sz="4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4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4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09529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543425"/>
              </p:ext>
            </p:extLst>
          </p:nvPr>
        </p:nvGraphicFramePr>
        <p:xfrm>
          <a:off x="457200" y="404664"/>
          <a:ext cx="8229600" cy="580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2155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4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กลยุทธ์ที่ 2 ................................................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2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8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011521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1F7CE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h-TH" sz="4800" b="1" dirty="0">
                <a:solidFill>
                  <a:prstClr val="black"/>
                </a:solidFill>
              </a:rPr>
              <a:t/>
            </a:r>
            <a:br>
              <a:rPr lang="th-TH" sz="4800" b="1" dirty="0">
                <a:solidFill>
                  <a:prstClr val="black"/>
                </a:solidFill>
              </a:rPr>
            </a:br>
            <a:r>
              <a:rPr lang="th-TH" sz="4800" b="1" dirty="0">
                <a:solidFill>
                  <a:prstClr val="black"/>
                </a:solidFill>
              </a:rPr>
              <a:t/>
            </a:r>
            <a:br>
              <a:rPr lang="th-TH" sz="4800" b="1" dirty="0">
                <a:solidFill>
                  <a:prstClr val="black"/>
                </a:solidFill>
              </a:rPr>
            </a:br>
            <a:r>
              <a:rPr lang="th-TH" sz="4800" b="1" dirty="0">
                <a:solidFill>
                  <a:prstClr val="black"/>
                </a:solidFill>
              </a:rPr>
              <a:t/>
            </a:r>
            <a:br>
              <a:rPr lang="th-TH" sz="4800" b="1" dirty="0">
                <a:solidFill>
                  <a:prstClr val="black"/>
                </a:solidFill>
              </a:rPr>
            </a:br>
            <a:r>
              <a:rPr lang="th-TH" sz="4800" b="1" dirty="0">
                <a:solidFill>
                  <a:prstClr val="black"/>
                </a:solidFill>
              </a:rPr>
              <a:t>ส่วนที่ 4. การกำหนดแผนการดำเนินงาน</a:t>
            </a:r>
            <a:br>
              <a:rPr lang="th-TH" sz="4800" b="1" dirty="0">
                <a:solidFill>
                  <a:prstClr val="black"/>
                </a:solidFill>
              </a:rPr>
            </a:br>
            <a:r>
              <a:rPr lang="th-TH" sz="4800" b="1" dirty="0">
                <a:solidFill>
                  <a:prstClr val="black"/>
                </a:solidFill>
              </a:rPr>
              <a:t> และงบประมาณ </a:t>
            </a: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en-US" sz="4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4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th-TH" sz="4800" b="1" dirty="0">
                <a:solidFill>
                  <a:prstClr val="black"/>
                </a:solidFill>
              </a:rPr>
              <a:t/>
            </a:r>
            <a:br>
              <a:rPr lang="th-TH" sz="4800" b="1" dirty="0">
                <a:solidFill>
                  <a:prstClr val="black"/>
                </a:solidFill>
              </a:rPr>
            </a:b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rgbClr val="F7E9E9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แผนการดำเนินงาน </a:t>
            </a: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เป็นการนำเป้าหมาย ตัวชี้วัดความสำเร็จ โครงการ กิจกรรมมากำหนดความ สำเร็จของการดำเนินงานเป็นรายปี เป็นเวลา 3 – 5 ปี ตามระยะเวลาของแผนพัฒนาน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+mj-cs"/>
              </a:rPr>
              <a:t>งบประมาณ  หมายถึง จำนวนเงินที่ใช้ในการดำเนินงานโครงการ กิจกรรมตามแผนพัฒนาฯ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98745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solidFill>
            <a:srgbClr val="66FFFF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3333FF"/>
                </a:solidFill>
              </a:rPr>
              <a:t>2. องค์ประกอบของแผนพัฒนาฯ ตามแนว </a:t>
            </a:r>
            <a:r>
              <a:rPr lang="th-TH" sz="4800" b="1" dirty="0" err="1">
                <a:solidFill>
                  <a:srgbClr val="3333FF"/>
                </a:solidFill>
              </a:rPr>
              <a:t>สช</a:t>
            </a:r>
            <a:r>
              <a:rPr lang="th-TH" sz="4800" b="1" dirty="0">
                <a:solidFill>
                  <a:srgbClr val="3333FF"/>
                </a:solidFill>
              </a:rPr>
              <a:t>.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1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ภาพรวมของโรงเรียน		</a:t>
            </a:r>
            <a:endParaRPr lang="en-US" sz="4000" b="1" dirty="0">
              <a:solidFill>
                <a:srgbClr val="3333FF"/>
              </a:solidFill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2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ทิศทางการพัฒนาคุณภาพการจัดการศึกษา</a:t>
            </a:r>
            <a:endParaRPr lang="en-US" sz="4000" b="1" dirty="0">
              <a:solidFill>
                <a:srgbClr val="3333FF"/>
              </a:solidFill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3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การกำหนดตัวชี้วัดความสำเร็จ และ</a:t>
            </a:r>
            <a:r>
              <a:rPr lang="th-TH" sz="4000" b="1" dirty="0">
                <a:solidFill>
                  <a:srgbClr val="3333FF"/>
                </a:solidFill>
                <a:cs typeface="Angsana New"/>
              </a:rPr>
              <a:t>โครงการ กิจกรรม </a:t>
            </a:r>
            <a:endParaRPr lang="th-TH" sz="4000" b="1" dirty="0">
              <a:solidFill>
                <a:srgbClr val="3333FF"/>
              </a:solidFill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4 </a:t>
            </a:r>
            <a:r>
              <a:rPr lang="th-TH" sz="4000" b="1" dirty="0">
                <a:solidFill>
                  <a:srgbClr val="0000FF"/>
                </a:solidFill>
                <a:cs typeface="+mj-cs"/>
              </a:rPr>
              <a:t>การกำหนดแผนการดำเนินงาน และงบประมาณ</a:t>
            </a:r>
            <a:endParaRPr lang="en-US" sz="4000" b="1" dirty="0">
              <a:solidFill>
                <a:srgbClr val="0000FF"/>
              </a:solidFill>
              <a:cs typeface="+mj-c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5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แหล่งวิทยาการภายนอกที่ให้การสนับสนุนทางวิชาการ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6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การกำหนดบทบาทหน้าที่บุคลากรของโรงเรียนและผู้มี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        ส่วนเกี่ยวข้อง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7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การกำกับ ติดตาม และประเมินผลการดำเนินงาน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ส่วนที่ 8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การนำแผนพัฒนาการจัดการศึกษาของโรงเรียนไปใช้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0" b="1" dirty="0">
              <a:solidFill>
                <a:srgbClr val="3333FF"/>
              </a:solidFill>
              <a:cs typeface="+mj-cs"/>
            </a:endParaRPr>
          </a:p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613749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063964"/>
              </p:ext>
            </p:extLst>
          </p:nvPr>
        </p:nvGraphicFramePr>
        <p:xfrm>
          <a:off x="467544" y="235343"/>
          <a:ext cx="8445375" cy="56725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606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แผนการดำเนินงานและงบประมาณ</a:t>
                      </a:r>
                      <a:endParaRPr lang="th-TH" sz="3200" b="1" dirty="0">
                        <a:solidFill>
                          <a:srgbClr val="FF0000"/>
                        </a:solidFill>
                        <a:effectLst/>
                        <a:latin typeface="TH SarabunPSK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</a:t>
                      </a: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กลยุทธ์ที่ 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   …………………………………….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7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6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รายปี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</a:t>
                      </a: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th-TH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กิจกรรม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ประมาณ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สนองมาตรฐานการศึกษาของสถานศึกษา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(มฐ./ตัวบ่งชี้)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ฝ่ายรับผิดชอบ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61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62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8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81645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b="1" dirty="0"/>
              <a:t/>
            </a:r>
            <a:br>
              <a:rPr lang="th-TH" b="1" dirty="0"/>
            </a:br>
            <a:r>
              <a:rPr lang="th-TH" b="1" dirty="0">
                <a:solidFill>
                  <a:prstClr val="black"/>
                </a:solidFill>
                <a:ea typeface="Calibri"/>
              </a:rPr>
              <a:t>ส่วนที่ 5 แหล่งวิทยาการภายนอก</a:t>
            </a:r>
            <a:br>
              <a:rPr lang="th-TH" b="1" dirty="0">
                <a:solidFill>
                  <a:prstClr val="black"/>
                </a:solidFill>
                <a:ea typeface="Calibri"/>
              </a:rPr>
            </a:br>
            <a:r>
              <a:rPr lang="th-TH" b="1" dirty="0">
                <a:solidFill>
                  <a:prstClr val="black"/>
                </a:solidFill>
                <a:ea typeface="Calibri"/>
              </a:rPr>
              <a:t>ที่ให้การสนับสนุนทางวิชาการ</a:t>
            </a:r>
            <a:r>
              <a:rPr lang="en-US" sz="2800" dirty="0">
                <a:solidFill>
                  <a:srgbClr val="FF0000"/>
                </a:solidFill>
                <a:ea typeface="Calibri"/>
                <a:cs typeface="+mn-cs"/>
              </a:rPr>
              <a:t/>
            </a:r>
            <a:br>
              <a:rPr lang="en-US" sz="2800" dirty="0">
                <a:solidFill>
                  <a:srgbClr val="FF0000"/>
                </a:solidFill>
                <a:ea typeface="Calibri"/>
                <a:cs typeface="+mn-cs"/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5740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thaiDist">
              <a:spcAft>
                <a:spcPts val="0"/>
              </a:spcAft>
              <a:buFont typeface="Wingdings" pitchFamily="2" charset="2"/>
              <a:buChar char="v"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800" b="1" dirty="0">
                <a:solidFill>
                  <a:srgbClr val="FF0000"/>
                </a:solidFill>
                <a:ea typeface="Calibri"/>
                <a:cs typeface="+mj-cs"/>
              </a:rPr>
              <a:t>กำหนดแหล่งวิทยาการภายนอก </a:t>
            </a:r>
            <a:r>
              <a:rPr lang="th-TH" sz="4800" b="1" dirty="0">
                <a:ea typeface="Calibri"/>
                <a:cs typeface="+mj-cs"/>
              </a:rPr>
              <a:t>ที่สนับสนุนให้การดำเนินงานตามแผนพัฒนาการจัดการศึกษาของสถานศึกษาประสบความสำเร็จ เช่น หน่วยงาน สถาบันอุดมศึกษา สถานศึกษา ภูมิปัญญาท้องถิ่น แหล่งเรียนรู้ทั้งภาครัฐ และเอกชน  เป็นต้น</a:t>
            </a:r>
          </a:p>
          <a:p>
            <a:pPr algn="thaiDist">
              <a:spcAft>
                <a:spcPts val="0"/>
              </a:spcAft>
              <a:buFont typeface="Wingdings" pitchFamily="2" charset="2"/>
              <a:buChar char="v"/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800" b="1" dirty="0">
                <a:solidFill>
                  <a:srgbClr val="FF0000"/>
                </a:solidFill>
                <a:ea typeface="Calibri"/>
                <a:cs typeface="+mj-cs"/>
              </a:rPr>
              <a:t>แหล่งวิทยาการที่ดี  </a:t>
            </a:r>
            <a:r>
              <a:rPr lang="th-TH" sz="4800" b="1" dirty="0">
                <a:ea typeface="Calibri"/>
                <a:cs typeface="+mj-cs"/>
              </a:rPr>
              <a:t>ควรสอดคล้องกับบริบท ความต้องการของสถานศึกษา และสามารถเข้าถึงได้ง่าย</a:t>
            </a:r>
          </a:p>
          <a:p>
            <a:pPr>
              <a:buFont typeface="Wingdings" pitchFamily="2" charset="2"/>
              <a:buChar char="v"/>
            </a:pPr>
            <a:endParaRPr lang="th-TH" sz="4800" dirty="0">
              <a:latin typeface="TH SarabunPSK" pitchFamily="34" charset="-34"/>
              <a:cs typeface="+mj-cs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682902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b="1" dirty="0"/>
              <a:t/>
            </a:r>
            <a:br>
              <a:rPr lang="th-TH" b="1" dirty="0"/>
            </a:br>
            <a:r>
              <a:rPr lang="th-TH" b="1" dirty="0">
                <a:solidFill>
                  <a:prstClr val="black"/>
                </a:solidFill>
                <a:ea typeface="Calibri"/>
              </a:rPr>
              <a:t>ส่วนที่ 5 แหล่งวิทยาการภายนอก</a:t>
            </a:r>
            <a:br>
              <a:rPr lang="th-TH" b="1" dirty="0">
                <a:solidFill>
                  <a:prstClr val="black"/>
                </a:solidFill>
                <a:ea typeface="Calibri"/>
              </a:rPr>
            </a:br>
            <a:r>
              <a:rPr lang="th-TH" b="1" dirty="0">
                <a:solidFill>
                  <a:prstClr val="black"/>
                </a:solidFill>
                <a:ea typeface="Calibri"/>
              </a:rPr>
              <a:t>ที่ให้การสนับสนุนทางวิชาการ</a:t>
            </a:r>
            <a:r>
              <a:rPr lang="en-US" sz="2800" dirty="0">
                <a:solidFill>
                  <a:srgbClr val="FF0000"/>
                </a:solidFill>
                <a:ea typeface="Calibri"/>
                <a:cs typeface="+mn-cs"/>
              </a:rPr>
              <a:t/>
            </a:r>
            <a:br>
              <a:rPr lang="en-US" sz="2800" dirty="0">
                <a:solidFill>
                  <a:srgbClr val="FF0000"/>
                </a:solidFill>
                <a:ea typeface="Calibri"/>
                <a:cs typeface="+mn-cs"/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5740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1. สถานศึกษา หน่วยงาน หรือสถาบันอุดมศึกษา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1.1 ............................................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1.2 ............................................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2. ภูมิปัญญาท้องถิ่น	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2.1 ............................................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2.2 ............................................       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3. แหล่งการเรียนรู้ภายนอกสถานศึกษา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3.1 ............................................</a:t>
            </a:r>
          </a:p>
          <a:p>
            <a:pPr marL="0" lvl="0" indent="0"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   3.2 ............................................</a:t>
            </a:r>
            <a:endParaRPr lang="th-TH" sz="4800" dirty="0">
              <a:latin typeface="TH SarabunPSK" pitchFamily="34" charset="-34"/>
              <a:cs typeface="+mj-cs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2892975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>		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ส่วนที่ 6 การกำหนดบทบาทหน้าที่บุคลากรของโรงเรียน</a:t>
            </a:r>
            <a:br>
              <a:rPr lang="th-TH" b="1" dirty="0"/>
            </a:br>
            <a:r>
              <a:rPr lang="th-TH" b="1" dirty="0"/>
              <a:t>และผู้มีส่วนเกี่ยวข้อง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กำหนดบทบาทหน้าที่บุคลากรของสถานศึกษาและผู้มีส่วนเกี่ยวข้อง</a:t>
            </a:r>
            <a:r>
              <a:rPr lang="th-TH" sz="3600" b="1" dirty="0">
                <a:latin typeface="TH SarabunPSK" pitchFamily="34" charset="-34"/>
                <a:cs typeface="+mj-cs"/>
              </a:rPr>
              <a:t>ที่ส่งผลให้การดำเนินงานตามแผนพัฒนาฯ ประสบความสำเร็จ ได้แก่ ผู้รับใบอนุญาต ผู้จัดการ ผู้อำนวยการ ครู บุคลากรทางการศึกษา รวมทั้งผู้มีส่วนเกี่ยวข้อง ได้แก่ นักเรียน บิดา มารดา ผู้ปกครอง องค์กร ชุมชน และท้องถิ่น ฯลฯ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บุคลากรและผู้มีส่วนเกี่ยวข้องที่ดี </a:t>
            </a:r>
            <a:r>
              <a:rPr lang="th-TH" sz="3600" b="1" dirty="0">
                <a:latin typeface="TH SarabunPSK" pitchFamily="34" charset="-34"/>
                <a:cs typeface="+mj-cs"/>
              </a:rPr>
              <a:t>ควรครอบคลุมทุกภาคส่วน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th-TH" sz="3600" b="1" dirty="0">
              <a:latin typeface="TH SarabunPSK" pitchFamily="34" charset="-34"/>
              <a:cs typeface="+mj-cs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2220668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21744"/>
            <a:ext cx="8229600" cy="1224136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>		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ส่วนที่ 6 การกำหนดบทบาทหน้าที่บุคลากรของโรงเรียน</a:t>
            </a:r>
            <a:br>
              <a:rPr lang="th-TH" b="1" dirty="0"/>
            </a:br>
            <a:r>
              <a:rPr lang="th-TH" b="1" dirty="0"/>
              <a:t>และผู้มีส่วนเกี่ยวข้อง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04056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1. ผู้รับใบอนุญาต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1.1 ............................................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1.2 ............................................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2. ผู้จัดการ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2.1 ............................................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2.2 ............................................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3. ผู้อำนวยการโรงเรียน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3.1 ............................................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700" b="1" dirty="0">
                <a:solidFill>
                  <a:prstClr val="black"/>
                </a:solidFill>
                <a:cs typeface="Angsana New"/>
              </a:rPr>
              <a:t>    3.2 ............................................</a:t>
            </a:r>
            <a:endParaRPr lang="th-TH" b="1" dirty="0">
              <a:latin typeface="TH SarabunPSK" pitchFamily="34" charset="-34"/>
              <a:cs typeface="+mj-cs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27671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>		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ส่วนที่ 6 การกำหนดบทบาทหน้าที่บุคลากรของโรงเรียน</a:t>
            </a:r>
            <a:br>
              <a:rPr lang="th-TH" b="1" dirty="0"/>
            </a:br>
            <a:r>
              <a:rPr lang="th-TH" b="1" dirty="0"/>
              <a:t>และผู้มีส่วนเกี่ยวข้อง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4.  ครู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4.1 ............................................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4.2 ............................................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5. บุคลากรทางการศึกษา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5.1 ............................................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5.2 ............................................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6. นักเรียน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6.1 ............................................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6.2 ............................................       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367941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>		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ส่วนที่ 6 การกำหนดบทบาทหน้าที่บุคลากรของโรงเรียน</a:t>
            </a:r>
            <a:br>
              <a:rPr lang="th-TH" b="1" dirty="0"/>
            </a:br>
            <a:r>
              <a:rPr lang="th-TH" b="1" dirty="0"/>
              <a:t>และผู้มีส่วนเกี่ยวข้อง</a:t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7. กรรมการบริหารโรงเรียน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7.1 ............................................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7.2 ............................................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8. บิดา มารดา ผู้ปกครอง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8.1 ............................................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8.2 ............................................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9. องค์กร ชุมชน และท้องถิ่น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9.1 ............................................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       9.2 ............................................       </a:t>
            </a:r>
          </a:p>
          <a:p>
            <a:pPr marL="0" lvl="0" indent="0" algn="ctr">
              <a:buNone/>
            </a:pPr>
            <a:r>
              <a:rPr lang="th-TH" b="1" dirty="0">
                <a:solidFill>
                  <a:prstClr val="black"/>
                </a:solidFill>
                <a:cs typeface="Angsana New"/>
              </a:rPr>
              <a:t>ฯลฯ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367941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ส่วนที่ 7 การกำกับ ติดตาม</a:t>
            </a:r>
            <a:br>
              <a:rPr lang="th-TH" b="1" dirty="0"/>
            </a:br>
            <a:r>
              <a:rPr lang="th-TH" b="1" dirty="0"/>
              <a:t>และประเมินผลการดำเนินงาน</a:t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กำหนดวิธีการ เครื่องมือ ระยะเวลา ผู้รับผิดชอบ</a:t>
            </a:r>
            <a:r>
              <a:rPr lang="th-TH" sz="4800" b="1" dirty="0">
                <a:latin typeface="TH SarabunPSK" pitchFamily="34" charset="-34"/>
                <a:cs typeface="+mj-cs"/>
              </a:rPr>
              <a:t>ในการกำกับ ติดตามและประเมินผลการดำเนินงานตามเป้าหมายในแผนพัฒนาการจัดการศึกษาของสถานศึกษา</a:t>
            </a:r>
          </a:p>
          <a:p>
            <a:pPr>
              <a:buFont typeface="Wingdings" pitchFamily="2" charset="2"/>
              <a:buChar char="v"/>
            </a:pPr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การกำกับ ติดตาม และประเมินผลการดำเนินงานที่ดี </a:t>
            </a:r>
            <a:r>
              <a:rPr lang="th-TH" sz="4800" b="1" dirty="0">
                <a:latin typeface="TH SarabunPSK" pitchFamily="34" charset="-34"/>
                <a:cs typeface="+mj-cs"/>
              </a:rPr>
              <a:t>ควรกำหนดปฏิทินการดำเนินงาน มีผู้รับผิดชอบชัดเจน มีเครื่องมือตรงตามเป้าหมาย</a:t>
            </a:r>
          </a:p>
          <a:p>
            <a:pPr>
              <a:buFont typeface="Wingdings" pitchFamily="2" charset="2"/>
              <a:buChar char="v"/>
            </a:pPr>
            <a:endParaRPr lang="th-TH" sz="4800" b="1" dirty="0">
              <a:latin typeface="TH SarabunPSK" pitchFamily="34" charset="-34"/>
              <a:cs typeface="+mj-cs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6082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sz="4900" b="1" dirty="0"/>
              <a:t>ส่วนที่ 7 การกำกับติดตาม</a:t>
            </a:r>
            <a:br>
              <a:rPr lang="th-TH" sz="4900" b="1" dirty="0"/>
            </a:br>
            <a:r>
              <a:rPr lang="th-TH" sz="4900" b="1" dirty="0"/>
              <a:t>และประเมินผลการดำเนินงาน</a:t>
            </a:r>
            <a:r>
              <a:rPr lang="th-TH" b="1" dirty="0">
                <a:solidFill>
                  <a:prstClr val="black"/>
                </a:solidFill>
              </a:rPr>
              <a:t/>
            </a:r>
            <a:br>
              <a:rPr lang="th-TH" b="1" dirty="0">
                <a:solidFill>
                  <a:prstClr val="black"/>
                </a:solidFill>
              </a:rPr>
            </a:b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h-TH" sz="4800" b="1" dirty="0">
                <a:latin typeface="TH SarabunPSK" pitchFamily="34" charset="-34"/>
                <a:cs typeface="+mj-cs"/>
              </a:rPr>
              <a:t>ทั้งนี้ เมื่อดำเนินงานครบตามระยะเวลาที่กำหนดในแผนพัฒนาฯ  3-5 ปี ให้นำผลการประเมินตามเป้าหมายของแผนพัฒนาฯ มาจัดทำรายงานผลการดำเนินงานเพื่อไปใช้ในการวางแผนพัฒนาการจัดการศึกษาของสถานศึกษาในรอบต่อไป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763971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th-TH" sz="3600" b="1" dirty="0"/>
              <a:t/>
            </a:r>
            <a:br>
              <a:rPr lang="th-TH" sz="3600" b="1" dirty="0"/>
            </a:br>
            <a:r>
              <a:rPr lang="th-TH" b="1" dirty="0">
                <a:latin typeface="TH SarabunPSK" pitchFamily="34" charset="-34"/>
              </a:rPr>
              <a:t>ส่วนที่ 7 การกำกับ ติดตาม </a:t>
            </a:r>
            <a:br>
              <a:rPr lang="th-TH" b="1" dirty="0">
                <a:latin typeface="TH SarabunPSK" pitchFamily="34" charset="-34"/>
              </a:rPr>
            </a:br>
            <a:r>
              <a:rPr lang="th-TH" b="1" dirty="0">
                <a:latin typeface="TH SarabunPSK" pitchFamily="34" charset="-34"/>
              </a:rPr>
              <a:t>และประเมินผลการดำเนินงาน</a:t>
            </a:r>
            <a:r>
              <a:rPr lang="en-US" sz="4900" b="1" dirty="0">
                <a:solidFill>
                  <a:srgbClr val="FF0000"/>
                </a:solidFill>
                <a:cs typeface="Cordia New" pitchFamily="34" charset="-34"/>
              </a:rPr>
              <a:t/>
            </a:r>
            <a:br>
              <a:rPr lang="en-US" sz="4900" b="1" dirty="0">
                <a:solidFill>
                  <a:srgbClr val="FF0000"/>
                </a:solidFill>
                <a:cs typeface="Cordia New" pitchFamily="34" charset="-34"/>
              </a:rPr>
            </a:br>
            <a:endParaRPr lang="th-TH" sz="4900" b="1" dirty="0">
              <a:solidFill>
                <a:srgbClr val="FF0000"/>
              </a:solidFill>
            </a:endParaRPr>
          </a:p>
        </p:txBody>
      </p:sp>
      <p:sp>
        <p:nvSpPr>
          <p:cNvPr id="8195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/>
              <a:t>ดร.ไพเราะ  มีบางยาง</a:t>
            </a: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894415"/>
              </p:ext>
            </p:extLst>
          </p:nvPr>
        </p:nvGraphicFramePr>
        <p:xfrm>
          <a:off x="468313" y="1556792"/>
          <a:ext cx="8280400" cy="3693220"/>
        </p:xfrm>
        <a:graphic>
          <a:graphicData uri="http://schemas.openxmlformats.org/drawingml/2006/table">
            <a:tbl>
              <a:tblPr/>
              <a:tblGrid>
                <a:gridCol w="201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033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Angsana New" pitchFamily="18" charset="-34"/>
                        </a:rPr>
                        <a:t>กลยุทธ์ที่ 1 .................................................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เป้าหมาย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ตัวชี้วัดความสำเร็จ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(ของเป้าหมาย)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วิธีการ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เครื่องมือ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ระยะ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เวลา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j-cs"/>
                        </a:rPr>
                        <a:t>ฝ่ายที่รับผิดชอบ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+mj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H SarabunPSK" pitchFamily="34" charset="-34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rdia New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1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endParaRPr lang="th-TH" sz="4800" b="1" dirty="0">
              <a:cs typeface="+mj-cs"/>
            </a:endParaRPr>
          </a:p>
          <a:p>
            <a:pPr algn="ctr">
              <a:buFont typeface="Wingdings" pitchFamily="2" charset="2"/>
              <a:buChar char="v"/>
            </a:pPr>
            <a:r>
              <a:rPr lang="th-TH" sz="6600" b="1" dirty="0">
                <a:solidFill>
                  <a:srgbClr val="0000FF"/>
                </a:solidFill>
                <a:cs typeface="+mj-cs"/>
              </a:rPr>
              <a:t>รูปแบบ/องค์ประกอบของแผนพัฒนาการจัดการศึกษาของสถานศึกษาเอกชน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403957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b="1" dirty="0"/>
              <a:t/>
            </a:r>
            <a:br>
              <a:rPr lang="th-TH" b="1" dirty="0"/>
            </a:br>
            <a:r>
              <a:rPr lang="th-TH" sz="4900" b="1" dirty="0">
                <a:solidFill>
                  <a:prstClr val="black"/>
                </a:solidFill>
                <a:ea typeface="Calibri"/>
              </a:rPr>
              <a:t>ส่วนที่ </a:t>
            </a:r>
            <a:r>
              <a:rPr lang="en-US" sz="4900" b="1" dirty="0">
                <a:solidFill>
                  <a:prstClr val="black"/>
                </a:solidFill>
                <a:latin typeface="TH SarabunPSK"/>
                <a:ea typeface="Calibri"/>
              </a:rPr>
              <a:t>8 	</a:t>
            </a:r>
            <a:r>
              <a:rPr lang="th-TH" sz="4900" b="1" dirty="0">
                <a:solidFill>
                  <a:prstClr val="black"/>
                </a:solidFill>
                <a:latin typeface="TH SarabunPSK"/>
                <a:ea typeface="Calibri"/>
              </a:rPr>
              <a:t>การนำแผนพัฒนาฯ ไปใช้</a:t>
            </a:r>
            <a:r>
              <a:rPr lang="en-US" sz="2200" dirty="0">
                <a:solidFill>
                  <a:srgbClr val="FF0000"/>
                </a:solidFill>
                <a:ea typeface="Calibri"/>
                <a:cs typeface="Cordia New"/>
              </a:rPr>
              <a:t/>
            </a:r>
            <a:br>
              <a:rPr lang="en-US" sz="2200" dirty="0">
                <a:solidFill>
                  <a:srgbClr val="FF0000"/>
                </a:solidFill>
                <a:ea typeface="Calibri"/>
                <a:cs typeface="Cordia New"/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h-TH" sz="4000" b="1" dirty="0">
                <a:solidFill>
                  <a:prstClr val="black"/>
                </a:solidFill>
                <a:latin typeface="TH SarabunPSK"/>
                <a:ea typeface="Calibri"/>
                <a:cs typeface="+mj-cs"/>
              </a:rPr>
              <a:t>วิธี</a:t>
            </a:r>
            <a:r>
              <a:rPr lang="th-TH" sz="4000" b="1" dirty="0">
                <a:solidFill>
                  <a:prstClr val="black"/>
                </a:solidFill>
                <a:latin typeface="TH SarabunPSK"/>
                <a:ea typeface="Calibri"/>
                <a:cs typeface="Angsana New"/>
              </a:rPr>
              <a:t>การนำแผนพัฒนาฯ ไปใช้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1. ...................................................................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2. ...................................................................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3. ...................................................................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4. ...................................................................</a:t>
            </a: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773777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26368" y="303561"/>
            <a:ext cx="8291264" cy="1138138"/>
          </a:xfr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tabLst>
                <a:tab pos="180340" algn="l"/>
                <a:tab pos="1260475" algn="l"/>
                <a:tab pos="1530350" algn="l"/>
                <a:tab pos="1710690" algn="l"/>
              </a:tabLst>
            </a:pPr>
            <a:r>
              <a:rPr lang="th-TH" sz="4900" b="1" dirty="0"/>
              <a:t/>
            </a:r>
            <a:br>
              <a:rPr lang="th-TH" sz="4900" b="1" dirty="0"/>
            </a:br>
            <a:r>
              <a:rPr lang="th-TH" sz="5300" b="1" dirty="0"/>
              <a:t>ตัวอย่าง ก</a:t>
            </a:r>
            <a:r>
              <a:rPr lang="th-TH" sz="5300" b="1" dirty="0">
                <a:solidFill>
                  <a:prstClr val="black"/>
                </a:solidFill>
                <a:latin typeface="TH SarabunPSK"/>
                <a:ea typeface="Calibri"/>
              </a:rPr>
              <a:t>ารนำแผนพัฒนาฯ ไปใช้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Cordia New"/>
              </a:rPr>
              <a:t/>
            </a:r>
            <a:br>
              <a:rPr lang="en-US" sz="2200" dirty="0">
                <a:solidFill>
                  <a:srgbClr val="FF0000"/>
                </a:solidFill>
                <a:ea typeface="Calibri"/>
                <a:cs typeface="Cordia New"/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5693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  <a:tabLst>
                <a:tab pos="180340" algn="l"/>
                <a:tab pos="1260475" algn="l"/>
                <a:tab pos="1710690" algn="l"/>
              </a:tabLst>
            </a:pPr>
            <a:r>
              <a:rPr lang="th-TH" sz="5100" b="1" dirty="0">
                <a:ea typeface="Calibri"/>
                <a:cs typeface="+mj-cs"/>
              </a:rPr>
              <a:t>  1. นำแผนพัฒนาฯ ให้คณะกรรมการบริหารโรงเรียนพิจารณาให้ความเห็นชอบ </a:t>
            </a:r>
            <a:endParaRPr lang="en-US" sz="5100" b="1" dirty="0">
              <a:ea typeface="Calibri"/>
              <a:cs typeface="+mj-cs"/>
            </a:endParaRPr>
          </a:p>
          <a:p>
            <a:pPr marL="0" indent="0">
              <a:spcAft>
                <a:spcPts val="0"/>
              </a:spcAft>
              <a:buNone/>
              <a:tabLst>
                <a:tab pos="180340" algn="l"/>
                <a:tab pos="1260475" algn="l"/>
                <a:tab pos="1710690" algn="l"/>
              </a:tabLst>
            </a:pPr>
            <a:r>
              <a:rPr lang="th-TH" sz="5100" b="1" dirty="0">
                <a:ea typeface="Calibri"/>
                <a:cs typeface="+mj-cs"/>
              </a:rPr>
              <a:t>   2. จัดประชุมชี้แจงทำความเข้าใจกับครูบุคลากรและผู้ที่เกี่ยวข้อง</a:t>
            </a:r>
            <a:endParaRPr lang="en-US" sz="5100" b="1" dirty="0">
              <a:ea typeface="Calibri"/>
              <a:cs typeface="+mj-cs"/>
            </a:endParaRPr>
          </a:p>
          <a:p>
            <a:pPr marL="0" indent="0">
              <a:spcAft>
                <a:spcPts val="0"/>
              </a:spcAft>
              <a:buNone/>
              <a:tabLst>
                <a:tab pos="180340" algn="l"/>
                <a:tab pos="1260475" algn="l"/>
                <a:tab pos="1710690" algn="l"/>
              </a:tabLst>
            </a:pPr>
            <a:r>
              <a:rPr lang="th-TH" sz="5100" b="1" dirty="0">
                <a:ea typeface="Calibri"/>
                <a:cs typeface="+mj-cs"/>
              </a:rPr>
              <a:t>   3.วิเคราะห์แผนพัฒนาฯ เพื่อจัดทำแผนปฏิบัติการประจำปี</a:t>
            </a:r>
            <a:endParaRPr lang="en-US" sz="5100" b="1" dirty="0">
              <a:ea typeface="Calibri"/>
              <a:cs typeface="+mj-cs"/>
            </a:endParaRPr>
          </a:p>
          <a:p>
            <a:pPr marL="0" indent="0" algn="thaiDist">
              <a:spcAft>
                <a:spcPts val="0"/>
              </a:spcAft>
              <a:buNone/>
              <a:tabLst>
                <a:tab pos="180340" algn="l"/>
                <a:tab pos="1260475" algn="l"/>
                <a:tab pos="1710690" algn="l"/>
              </a:tabLst>
            </a:pPr>
            <a:r>
              <a:rPr lang="th-TH" sz="5100" b="1" dirty="0">
                <a:ea typeface="Calibri"/>
                <a:cs typeface="+mj-cs"/>
              </a:rPr>
              <a:t>   4. ประชุมจัดทำแผนปฏิบัติการประจำปี</a:t>
            </a:r>
            <a:endParaRPr lang="en-US" sz="5100" b="1" dirty="0">
              <a:ea typeface="Calibri"/>
              <a:cs typeface="+mj-cs"/>
            </a:endParaRPr>
          </a:p>
          <a:p>
            <a:pPr marL="917575" indent="0" algn="thaiDist">
              <a:spcAft>
                <a:spcPts val="0"/>
              </a:spcAft>
              <a:buNone/>
              <a:tabLst>
                <a:tab pos="180340" algn="l"/>
                <a:tab pos="1260475" algn="l"/>
                <a:tab pos="1710690" algn="l"/>
              </a:tabLst>
            </a:pPr>
            <a:r>
              <a:rPr lang="en-US" sz="5100" b="1" dirty="0">
                <a:latin typeface="TH SarabunPSK"/>
                <a:ea typeface="Calibri"/>
                <a:cs typeface="+mj-cs"/>
              </a:rPr>
              <a:t>					</a:t>
            </a:r>
            <a:r>
              <a:rPr lang="th-TH" sz="5100" b="1" dirty="0">
                <a:latin typeface="TH SarabunPSK"/>
                <a:ea typeface="Calibri"/>
                <a:cs typeface="+mj-cs"/>
              </a:rPr>
              <a:t>ฯลฯ</a:t>
            </a:r>
            <a:endParaRPr lang="en-US" sz="5100" b="1" dirty="0">
              <a:latin typeface="Angsana New"/>
              <a:ea typeface="Times New Roman"/>
              <a:cs typeface="+mj-cs"/>
            </a:endParaRPr>
          </a:p>
          <a:p>
            <a:pPr>
              <a:buFont typeface="Wingdings" pitchFamily="2" charset="2"/>
              <a:buChar char="v"/>
            </a:pP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115067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ตัวอย่าง(ภาคผนวก)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5400" b="1" dirty="0">
              <a:cs typeface="+mj-cs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th-TH" sz="5400" b="1" dirty="0">
                <a:cs typeface="+mj-cs"/>
              </a:rPr>
              <a:t>ตัวอย่างการจัดทำแผนพัฒนาฯ </a:t>
            </a:r>
          </a:p>
          <a:p>
            <a:pPr marL="0" indent="0" algn="ctr">
              <a:buNone/>
            </a:pPr>
            <a:r>
              <a:rPr lang="th-TH" sz="5400" b="1" dirty="0">
                <a:cs typeface="+mj-cs"/>
              </a:rPr>
              <a:t>โรงเรียนอนุบาล........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610140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>1.1 </a:t>
            </a:r>
            <a:r>
              <a:rPr lang="th-TH" sz="5300" b="1" dirty="0">
                <a:solidFill>
                  <a:prstClr val="black"/>
                </a:solidFill>
              </a:rPr>
              <a:t>วิสัยทัศน์</a:t>
            </a:r>
            <a:r>
              <a:rPr lang="th-TH" dirty="0"/>
              <a:t/>
            </a:r>
            <a:br>
              <a:rPr lang="th-TH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gradFill flip="none" rotWithShape="1">
            <a:gsLst>
              <a:gs pos="0">
                <a:srgbClr val="93FAFF">
                  <a:tint val="66000"/>
                  <a:satMod val="160000"/>
                </a:srgbClr>
              </a:gs>
              <a:gs pos="50000">
                <a:srgbClr val="93FAFF">
                  <a:tint val="44500"/>
                  <a:satMod val="160000"/>
                </a:srgbClr>
              </a:gs>
              <a:gs pos="100000">
                <a:srgbClr val="93FA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4800" b="1" dirty="0">
                <a:cs typeface="+mj-cs"/>
              </a:rPr>
              <a:t> ภายในปีการศึกษา 2562 โรงเรียน.....................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4800" b="1" dirty="0">
                <a:cs typeface="+mj-cs"/>
              </a:rPr>
              <a:t>จัดการศึกษาเพื่อพัฒนาให้เด็กมีความพร้อมทุกด้าน กล้าแสดงออก  มีกระบวนการคิด  ใช้ชีวิตอย่างมีคุณค่า รักษ์สิ่งแวดล้อม เป็นคนดี  คนเก่ง และมีความสุขบนพื้นฐานความเป็นไทยและสากล 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494651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  <a:solidFill>
            <a:srgbClr val="D9FDFF"/>
          </a:solidFill>
        </p:spPr>
        <p:txBody>
          <a:bodyPr>
            <a:noAutofit/>
          </a:bodyPr>
          <a:lstStyle/>
          <a:p>
            <a:pPr algn="l"/>
            <a:r>
              <a:rPr lang="th-TH" sz="3600" b="1" i="1" u="sng" dirty="0">
                <a:solidFill>
                  <a:srgbClr val="FF0000"/>
                </a:solidFill>
              </a:rPr>
              <a:t>1.2 การกำหนดพันธกิจ  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47188"/>
              </p:ext>
            </p:extLst>
          </p:nvPr>
        </p:nvGraphicFramePr>
        <p:xfrm>
          <a:off x="215008" y="980728"/>
          <a:ext cx="8605464" cy="536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วิสัยทัศน์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พันธ</a:t>
                      </a: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กิจ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ภายในปีการศึกษา 2562 โรงเรียน....................จัดการศึกษาเพื่อพัฒนาให้เด็กมีความพร้อมทุกด้าน กล้าแสดงออก  มีกระบวนการคิด  ใช้ชีวิตอย่างมีคุณค่า รักสิ่งแวดล้อม เป็นคนดี  คนเก่ง และมีความสุขบนพื้นฐานความเป็นไทยและสากล </a:t>
                      </a:r>
                      <a:endParaRPr lang="en-US" sz="3200" b="1" dirty="0"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ส่งเสริมเด็กให้ได้รับการพัฒนาความพร้อมทั้ง 4 ด้านอย่างสมดุลและต่อเนื่อง มีทักษะที่จำเป็นตามที่หลักสูตรกำหนด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2. พัฒนาการจัดประสบการณ์ให้เด็กกล้าพูดกล้าแสดงออก  คิดเป็น  ทำเป็น  แก้ปัญหาได้มีความคิดสร้างสรรค์เหมาะสมตามวัย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243673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  <a:solidFill>
            <a:srgbClr val="D9FDFF"/>
          </a:solidFill>
        </p:spPr>
        <p:txBody>
          <a:bodyPr>
            <a:normAutofit fontScale="90000"/>
          </a:bodyPr>
          <a:lstStyle/>
          <a:p>
            <a:pPr algn="l"/>
            <a:r>
              <a:rPr lang="th-TH" b="1" dirty="0"/>
              <a:t>1.2 การกำหนดพันธกิจ 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288447"/>
              </p:ext>
            </p:extLst>
          </p:nvPr>
        </p:nvGraphicFramePr>
        <p:xfrm>
          <a:off x="23240" y="908720"/>
          <a:ext cx="8589640" cy="516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3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5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วิสัยทัศน์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พันธ</a:t>
                      </a: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กิจ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+mj-cs"/>
                        </a:rPr>
                        <a:t>3. ส่งเสริมเด็กให้มีคุณธรรม จริยธรรม และค่านิยมที่พึงประสงค์ แสดงออกถึงความรักชาติ ศาสนา  และพระมหากษัตริย์ มีจิตสำนึกในการอนุรักษ์สิ่งแวดล้อมและภูมิปัญญาไทย</a:t>
                      </a:r>
                    </a:p>
                    <a:p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+mj-cs"/>
                        </a:rPr>
                        <a:t>4. ส่งเสริมให้เด็กมีประสบการณ์การใช้ภาษาต่างประเทศในการสื่อสารได้เหมาะสมกับวัย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643209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  <a:solidFill>
            <a:srgbClr val="D9FDFF"/>
          </a:solidFill>
        </p:spPr>
        <p:txBody>
          <a:bodyPr>
            <a:normAutofit fontScale="90000"/>
          </a:bodyPr>
          <a:lstStyle/>
          <a:p>
            <a:pPr algn="l"/>
            <a:r>
              <a:rPr lang="th-TH" b="1" dirty="0"/>
              <a:t>1.2 การกำหนดพันธกิจ 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30508"/>
              </p:ext>
            </p:extLst>
          </p:nvPr>
        </p:nvGraphicFramePr>
        <p:xfrm>
          <a:off x="23240" y="908720"/>
          <a:ext cx="8589640" cy="516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3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5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วิสัยทัศน์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พันธ</a:t>
                      </a: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กิจ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+mj-cs"/>
                        </a:rPr>
                        <a:t>5. ส่งเสริมให้ครูผู้สอนพัฒนาการจัดประสบการณ์ที่เน้นผู้เรียนเป็นสำคัญพัฒนาตนเองเต็มตามศักยภาพ และเป็นแบบอย่างที่ดี</a:t>
                      </a:r>
                    </a:p>
                    <a:p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+mj-cs"/>
                        </a:rPr>
                        <a:t>6. พัฒนากระบวนการบริหารและการจัดการศึกษาของสถานศึกษาที่เป็นระบบอย่างมีคุณภาพ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735617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576064"/>
          </a:xfrm>
          <a:solidFill>
            <a:srgbClr val="EFD2D1"/>
          </a:solidFill>
        </p:spPr>
        <p:txBody>
          <a:bodyPr>
            <a:noAutofit/>
          </a:bodyPr>
          <a:lstStyle/>
          <a:p>
            <a:pPr algn="l"/>
            <a:r>
              <a:rPr lang="th-TH" sz="4800" b="1" i="1" dirty="0">
                <a:solidFill>
                  <a:srgbClr val="0000FF"/>
                </a:solidFill>
              </a:rPr>
              <a:t>1.3  การกำหนดเป้าหมาย 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65596"/>
              </p:ext>
            </p:extLst>
          </p:nvPr>
        </p:nvGraphicFramePr>
        <p:xfrm>
          <a:off x="457200" y="764704"/>
          <a:ext cx="8363272" cy="4999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พันธ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กิจ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ส่งเสริมเด็กให้ได้รับการพัฒนาความพร้อมทั้ง 4 ด้านอย่างสมดุลและต่อเนื่อง มีทักษะที่จำเป็นตามที่หลักสูตรกำหนด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เด็กมีความพร้อมทั้ง 4 ด้านอย่างสมดุล มีทักษะที่จำเป็นตามที่หลักสูตรกำหนด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2. เด็กรักการเรียนรู้และมีทักษะในการแสวงหาความรู้ด้วยตนเอง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ngsana New"/>
                        </a:rPr>
                        <a:t>2. พัฒนาการจัดประสบการณ์ให้เด็กกล้าพูดกล้าแสดงออก  คิดเป็น  ทำเป็น  แก้ปัญหาได้มีความคิดสร้างสรรค์เหมาะสมตามวัย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3. เด็กมีความสามารถในการคิดวิเคราะห์คิดสร้างสรรค์ กล้าพูดกล้าแสดงออกและแก้ปัญหาได้เหมาะสมกับวัย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488456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  <a:solidFill>
            <a:srgbClr val="EFD2D1"/>
          </a:solidFill>
        </p:spPr>
        <p:txBody>
          <a:bodyPr>
            <a:noAutofit/>
          </a:bodyPr>
          <a:lstStyle/>
          <a:p>
            <a:pPr algn="l"/>
            <a:r>
              <a:rPr lang="th-TH" sz="4000" b="1" i="1" dirty="0">
                <a:solidFill>
                  <a:srgbClr val="0000FF"/>
                </a:solidFill>
              </a:rPr>
              <a:t>1.3  การกำหนดเป้าหมาย </a:t>
            </a:r>
            <a:endParaRPr lang="th-TH" sz="4000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44001"/>
              </p:ext>
            </p:extLst>
          </p:nvPr>
        </p:nvGraphicFramePr>
        <p:xfrm>
          <a:off x="467544" y="980727"/>
          <a:ext cx="8229600" cy="494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7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พันธ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กิจ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8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3. ส่งเสริมเด็กให้มีคุณธรรม จริยธรรม และค่านิยมที่พึงประสงค์ แสดงออกถึงความรักชาติ ศาสนา  และพระมหากษัตริย์ มีจิตสำนึกในการอนุรักษ์สิ่งแวดล้อมและภูมิปัญญาไทย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4. เด็กมีคุณธรรม จริยธรรม ค่านิยมที่พึงประสงค์   แสดงออกถึงความรักชาติ ศาสนา พระมหากษัตริย์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มีจิตสำนึกในการอนุรักษ์สิ่งแวดล้อม และภูมิปัญญาไทย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4. ส่งเสริมให้เด็กมีประสบการณ์การใช้ภาษาต่างประเทศในการสื่อสารได้เหมาะสมกับวัย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5. เด็กมีประสบการณ์การใช้ภาษาต่างประเทศในการสื่อสารได้เหมาะสมกับวัย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906340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0240"/>
              </p:ext>
            </p:extLst>
          </p:nvPr>
        </p:nvGraphicFramePr>
        <p:xfrm>
          <a:off x="107504" y="116632"/>
          <a:ext cx="8928992" cy="41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1.3  การกำหนดเป้าหมาย </a:t>
                      </a:r>
                      <a:endParaRPr lang="en-US" sz="4000" i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พันธ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กิจ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7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5. ส่งเสริมให้ครูผู้สอนพัฒนาการจัดประสบการณ์ที่เน้นผู้เรียนเป็นสำคัญพัฒนาตนเองเต็มตามศักยภาพ และเป็นแบบอย่างที่ดี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6. ครูผู้สอนจัดประสบการณ์ที่เน้นเด็กเป็นสำคัญได้อย่างมีคุณภาพ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7. ครูผู้สอนพัฒนาตนเอง ปฏิบัติงานตามบทบาทหน้าที่อย่างมีประสิทธิภาพ มีคุณธรรมจริยธรรมและเป็นแบบอย่างที่ดี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71061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Documents and Settings\bot@deftone\My Documents\My Pictures\bg_graffic\powerpoint\k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23"/>
          </a:xfrm>
          <a:prstGeom prst="rect">
            <a:avLst/>
          </a:prstGeom>
          <a:noFill/>
        </p:spPr>
      </p:pic>
      <p:sp>
        <p:nvSpPr>
          <p:cNvPr id="6" name="Snip Diagonal Corner Rectangle 5"/>
          <p:cNvSpPr/>
          <p:nvPr/>
        </p:nvSpPr>
        <p:spPr>
          <a:xfrm>
            <a:off x="428596" y="928670"/>
            <a:ext cx="3351316" cy="2932378"/>
          </a:xfrm>
          <a:prstGeom prst="snip2Diag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ตัวอย่างแผนพัฒนา</a:t>
            </a:r>
          </a:p>
          <a:p>
            <a:pPr lvl="0"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การจัดการศึกษา</a:t>
            </a:r>
            <a:endParaRPr lang="th-TH" sz="4500" b="1" dirty="0">
              <a:solidFill>
                <a:srgbClr val="FF0000"/>
              </a:solidFill>
              <a:cs typeface="Angsana New"/>
            </a:endParaRPr>
          </a:p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สี่เหลี่ยมผืนผ้า 8"/>
          <p:cNvSpPr>
            <a:spLocks noChangeArrowheads="1"/>
          </p:cNvSpPr>
          <p:nvPr/>
        </p:nvSpPr>
        <p:spPr bwMode="auto">
          <a:xfrm>
            <a:off x="4355976" y="188640"/>
            <a:ext cx="4680520" cy="66693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แผนพัฒนาการจัดการศึกษาของสถานศึกษา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โรงเรียน...........................................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ปีการศึกษา .......................ถึง.......................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สังกัด สำนักงานคณะกรรมการส่งเสริมการศึกษาเอกชน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เลขที่.............ซอย................................ถนน................................................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แขวง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/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ตำบล........................................เขต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/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อำเภอ.....................................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จังหวัด.................................................รหัสไปรษณีย์..................................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โทรศัพท์.............................................โทรสาร............................................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e-mail..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.............................................เว็บไซต์.........................................</a:t>
            </a: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....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5407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26790"/>
              </p:ext>
            </p:extLst>
          </p:nvPr>
        </p:nvGraphicFramePr>
        <p:xfrm>
          <a:off x="215008" y="116632"/>
          <a:ext cx="8605464" cy="52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3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8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ngsana New"/>
                        </a:rPr>
                        <a:t>1.3  การกำหนดเป้าหมาย </a:t>
                      </a:r>
                      <a:endParaRPr kumimoji="0" lang="en-US" sz="4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พันธ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กิจ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6. พัฒนากระบวนการบริหารและการจัดการศึกษาของผู้บริหารสถานศึกษาที่เป็นระบบอย่างมีคุณภาพ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8. โรงเรียนมีการจัดการที่เป็นระบบแบบมีส่วนร่วม มีสภาพแวดล้อมและการบริการที่เอื้อต่อการเรียนรู้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9. โรงเรียนมีการประกันคุณภาพภายในสถานศึกษาอย่างเป็นระบบ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10. โรงเรียนมี</a:t>
                      </a:r>
                      <a:r>
                        <a:rPr lang="th-TH" sz="3600" b="1" dirty="0" err="1">
                          <a:effectLst/>
                          <a:latin typeface="+mn-lt"/>
                          <a:ea typeface="Calibri"/>
                          <a:cs typeface="+mj-cs"/>
                        </a:rPr>
                        <a:t>อัต</a:t>
                      </a: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ลักษณ์ และเอกลักษณ์ของโรงเรียนเด่นชัด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333362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</a:rPr>
              <a:t>1.4 การกำหนดกลยุทธ์</a:t>
            </a:r>
            <a:endParaRPr lang="th-TH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263215"/>
              </p:ext>
            </p:extLst>
          </p:nvPr>
        </p:nvGraphicFramePr>
        <p:xfrm>
          <a:off x="323528" y="836712"/>
          <a:ext cx="8640960" cy="594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กลยุทธ์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เด็กมีความพร้อมทั้ง 4 ด้านอย่างสมดุล มีทักษะที่จำเป็นตามที่หลักสูตรกำหนด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2. เด็กรักการเรียนรู้และมีทักษะในการแสวงหาความรู้ด้วยตนเอง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3. เด็กมีความสามารถในการคิดวิเคราะห์คิดสร้างสรรค์ กล้าพูดกล้าแสดงออกและแก้ปัญหาได้เหมาะสมกับวัย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4. เด็กมีคุณธรรม จริยธรรม ค่านิยมที่พึงประสงค์   แสดงออกถึงความรักชาติ ศาสนา พระมหากษัตริย์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มีจิตสำนึกในการอนุรักษ์สิ่งแวดล้อม และภูมิปัญญาไทย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พัฒนาคุณภาพของเด็ก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795936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</a:rPr>
              <a:t>1.4 การกำหนดกลยุทธ์</a:t>
            </a:r>
            <a:endParaRPr lang="th-TH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68693"/>
              </p:ext>
            </p:extLst>
          </p:nvPr>
        </p:nvGraphicFramePr>
        <p:xfrm>
          <a:off x="323528" y="836712"/>
          <a:ext cx="8640960" cy="398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กลยุทธ์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5. เด็กมีประสบการณ์การใช้ภาษาต่างประเทศในการสื่อสารได้เหมาะสมกับวัย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6. โรงเรียนมีการบริหารและการจัดการที่เป็นระบบแบบมีส่วนร่วมมีสภาพแวดล้อมและการบริการที่เอื้อต่อการเรียนรู้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7. โรงเรียน</a:t>
                      </a:r>
                      <a:r>
                        <a:rPr lang="th-TH" sz="3200" b="1" dirty="0" err="1">
                          <a:effectLst/>
                          <a:latin typeface="+mn-lt"/>
                          <a:ea typeface="Calibri"/>
                          <a:cs typeface="+mj-cs"/>
                        </a:rPr>
                        <a:t>มีอัต</a:t>
                      </a: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ลักษณ์และเอกลักษณ์ของโรงเรียนเด่นชัด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2. พัฒนาคุณภาพกระบวนการบริหารและการจัดการ ให้เป็นระบบ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449694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</a:rPr>
              <a:t>1.4 การกำหนดกลยุทธ์</a:t>
            </a:r>
            <a:endParaRPr lang="th-TH" sz="3600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435018"/>
              </p:ext>
            </p:extLst>
          </p:nvPr>
        </p:nvGraphicFramePr>
        <p:xfrm>
          <a:off x="323528" y="836712"/>
          <a:ext cx="8640960" cy="341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กลยุทธ์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8. ครูผู้สอนจัดประสบการณ์ที่เน้นเด็กเป็นสำคัญได้อย่างมีคุณภาพ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9. ครูผู้สอนพัฒนาตนเอง ปฏิบัติงานตามบทบาทหน้าที่อย่างมีประสิทธิภาพ มีคุณธรรมจริยธรรมและเป็นแบบอย่างที่ดี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3. พัฒนากระบวนการจัดประสบการณ์ที่เน้นเด็ก            เป็นสำคัญ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073547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rgbClr val="0000FF"/>
                </a:solidFill>
              </a:rPr>
              <a:t>1.4 การกำหนดกลยุทธ์</a:t>
            </a:r>
            <a:endParaRPr lang="th-TH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547127"/>
              </p:ext>
            </p:extLst>
          </p:nvPr>
        </p:nvGraphicFramePr>
        <p:xfrm>
          <a:off x="395536" y="836712"/>
          <a:ext cx="8640960" cy="225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กลยุทธ์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10. โรงเรียนมีการประกันคุณภาพภายในสถานศึกษาอย่างเป็นระบบ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4. การพัฒนาระบบการประกันคุณภาพภายในให้มีประสิทธิภาพ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776754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16703"/>
              </p:ext>
            </p:extLst>
          </p:nvPr>
        </p:nvGraphicFramePr>
        <p:xfrm>
          <a:off x="323528" y="260648"/>
          <a:ext cx="8229600" cy="612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8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4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+mj-cs"/>
                        </a:rPr>
                        <a:t>2. การกำหนดตัวชี้วัดความสำเร็จ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alibri"/>
                          <a:cs typeface="+mj-cs"/>
                        </a:rPr>
                        <a:t>ของเป้าหมายตามกลยุทธ์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4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+mj-cs"/>
                        </a:rPr>
                        <a:t>พัฒนาคุณภาพของเด็ก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เด็กมีความพร้อมทั้ง 4 ด้านอย่างสมดุล มีทักษะที่จำเป็นตามที่หลักสูตรกำหนด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ร้อยละของเด็กที่มีพัฒนาการทั้ง</a:t>
                      </a: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4 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ด้านอย่างสมดุล มีทักษะที่จำเป็นตามที่หลักสูตร</a:t>
                      </a:r>
                      <a:r>
                        <a:rPr lang="th-TH" sz="32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กำหนด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008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2. เด็กรักการเรียนรู้และมีทักษะในการแสวงหาความรู้ด้วยตนเอง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ร้อยละของเด็กรักการเรียนรู้และมีทักษะในการแสวงหาความรู้ด้วยตนเอง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903846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91138"/>
              </p:ext>
            </p:extLst>
          </p:nvPr>
        </p:nvGraphicFramePr>
        <p:xfrm>
          <a:off x="330498" y="332657"/>
          <a:ext cx="8784977" cy="509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9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3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พัฒนาคุณภาพของเด็ก (ต่อ)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th-TH" sz="3200" b="1" dirty="0"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th-TH" sz="3200" b="1" dirty="0"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th-TH" sz="32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3. เด็กมีความสามารถในการคิดวิเคราะห์คิดสร้างสรรค์ กล้าพูดกล้าแสดงออกและแก้ปัญหาได้เหมาะสมกับวัย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ร้อยละของเด็กที่มีคุณธรรมจริยธรรมค่านิยม ที่พึงประสงค์บนพื้นฐานความเป็นไทย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 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ร้อยละของเด็กที่แสดงออกถึงความรักชาติ ศาสนา พระมหากษัตริย์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ร้อยละของเด็กมีจิตสำนึกในการอนุรักษ์สิ่งแวดล้อม และภูมิปัญญาไทย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331853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59651"/>
              </p:ext>
            </p:extLst>
          </p:nvPr>
        </p:nvGraphicFramePr>
        <p:xfrm>
          <a:off x="395536" y="404664"/>
          <a:ext cx="8579295" cy="480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2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j-cs"/>
                        </a:rPr>
                        <a:t>2. พัฒนาคุณภาพกระบวนการบริหารและการจัดการ ให้เป็นระบบ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6. โรงเรียนมีบริหารและการจัดการที่เป็นระบบ               แบบมีส่วนร่วม มีสภาพแวดล้อมและการบริการที่เอื้อต่อการเรียนรู้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- โรงเรียนมีเอกลักษณ์ของโรงเรียนเด่นชัด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- ร้อยละของเด็กที่</a:t>
                      </a:r>
                      <a:r>
                        <a:rPr lang="th-TH" sz="2800" b="1" dirty="0" err="1">
                          <a:effectLst/>
                          <a:latin typeface="+mn-lt"/>
                          <a:ea typeface="Calibri"/>
                          <a:cs typeface="+mj-cs"/>
                        </a:rPr>
                        <a:t>มีอัต</a:t>
                      </a: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ลักษณ์ตามที่โรงเรียนกำหนดชัดเจน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7. โรงเรียน</a:t>
                      </a:r>
                      <a:r>
                        <a:rPr lang="th-TH" sz="3200" b="1" dirty="0" err="1">
                          <a:effectLst/>
                          <a:latin typeface="+mn-lt"/>
                          <a:ea typeface="Calibri"/>
                          <a:cs typeface="+mj-cs"/>
                        </a:rPr>
                        <a:t>มีอัต</a:t>
                      </a:r>
                      <a:r>
                        <a:rPr lang="th-TH" sz="32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ลักษณ์และเอกลักษณ์ของโรงเรียนเด่นชัด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effectLst/>
                          <a:latin typeface="+mn-lt"/>
                          <a:cs typeface="+mj-cs"/>
                        </a:rPr>
                        <a:t>- ร้อยละของครูที่จัดประสบการณ์ที่เน้นผู้เรียนเป็นสำคัญและมีการประเมินพัฒนาการตามสภาพจริง</a:t>
                      </a:r>
                      <a:endParaRPr lang="en-US" sz="3200" b="1" dirty="0">
                        <a:effectLst/>
                        <a:latin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09883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551961"/>
              </p:ext>
            </p:extLst>
          </p:nvPr>
        </p:nvGraphicFramePr>
        <p:xfrm>
          <a:off x="395536" y="248800"/>
          <a:ext cx="8579295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j-cs"/>
                        </a:rPr>
                        <a:t>3. พัฒนากระบวนการจัดประสบการณ์ที่เน้นเด็กเป็นสำคัญ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8. ครูผู้สอนจัดประสบการณ์ที่เน้นผู้เรียนเป็นสำคัญได้อย่างมีคุณภาพ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Calibri"/>
                          <a:cs typeface="+mj-cs"/>
                        </a:rPr>
                        <a:t>-ร้อยละของ</a:t>
                      </a:r>
                      <a:r>
                        <a:rPr lang="th-TH" sz="3600" b="1" dirty="0">
                          <a:effectLst/>
                          <a:latin typeface="+mn-lt"/>
                          <a:cs typeface="+mj-cs"/>
                        </a:rPr>
                        <a:t>ครูที่จัดประสบการณ์ที่เน้นผู้เรียนเป็นสำคัญได้อย่างมีคุณภาพ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55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9. ครูผู้สอนพัฒนาตนเอง ปฏิบัติงานตามบทบาทหน้าที่อย่างมีประสิทธิภาพ มีคุณธรรม จริยธรรมและเป็นแบบอย่างที่ดี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+mn-lt"/>
                          <a:cs typeface="+mj-cs"/>
                        </a:rPr>
                        <a:t>- ร้อยละของครูที่พัฒนาตนเองและปฏิบัติงาน ตามบทบาทหน้าที่อย่างมีอย่างมีประสิทธิภาพ</a:t>
                      </a:r>
                    </a:p>
                    <a:p>
                      <a:r>
                        <a:rPr lang="th-TH" sz="3600" b="1" dirty="0">
                          <a:effectLst/>
                          <a:latin typeface="+mn-lt"/>
                          <a:cs typeface="+mj-cs"/>
                        </a:rPr>
                        <a:t>-ร้อยละของครูมีคุณธรรมจริยธรรมเป็นแบบอย่างที่ดี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963984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97866"/>
              </p:ext>
            </p:extLst>
          </p:nvPr>
        </p:nvGraphicFramePr>
        <p:xfrm>
          <a:off x="395536" y="404664"/>
          <a:ext cx="857929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2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กลยุทธ์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4 .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alibri"/>
                          <a:cs typeface="+mj-cs"/>
                        </a:rPr>
                        <a:t>พัฒนาระบบการประกันคุณภาพภายในให้มีประสิทธิภาพ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8. </a:t>
                      </a:r>
                      <a:r>
                        <a:rPr lang="th-TH" sz="36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โรงเรียนมีการประกันคุณภาพภายในสถานศึกษาอย่างเป็นระบบ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- โรงเรียนมีระบบประกันคุณภาพครบถ้วน           และมีหลักฐานร่องรอยชัดเจน</a:t>
                      </a:r>
                      <a:endParaRPr lang="en-US" sz="3600" b="1" dirty="0">
                        <a:effectLst/>
                        <a:latin typeface="Calibri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- ค่าเฉลี่ยของผลการประกันคุณภาพภายในสถานศึกษาอยู่ในระดับดีขึ้นไป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03846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Documents and Settings\bot@deftone\My Documents\My Pictures\bg_graffic\powerpoint\k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23"/>
          </a:xfrm>
          <a:prstGeom prst="rect">
            <a:avLst/>
          </a:prstGeom>
          <a:noFill/>
        </p:spPr>
      </p:pic>
      <p:pic>
        <p:nvPicPr>
          <p:cNvPr id="2051" name="Picture 3" descr="C:\Documents and Settings\bot@deftone\My Documents\อัพเว็บ cv\ข้อสอบ\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360" y="226308"/>
            <a:ext cx="4569044" cy="6417402"/>
          </a:xfrm>
          <a:prstGeom prst="rect">
            <a:avLst/>
          </a:prstGeom>
          <a:noFill/>
        </p:spPr>
      </p:pic>
      <p:sp>
        <p:nvSpPr>
          <p:cNvPr id="10" name="Snip Diagonal Corner Rectangle 9"/>
          <p:cNvSpPr/>
          <p:nvPr/>
        </p:nvSpPr>
        <p:spPr>
          <a:xfrm>
            <a:off x="428596" y="928670"/>
            <a:ext cx="3351316" cy="2932378"/>
          </a:xfrm>
          <a:prstGeom prst="snip2Diag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ตัวอย่างแผนพัฒนา</a:t>
            </a:r>
          </a:p>
          <a:p>
            <a:pPr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การจัดการศึกษา</a:t>
            </a:r>
            <a:endParaRPr lang="th-TH" sz="45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320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90329"/>
              </p:ext>
            </p:extLst>
          </p:nvPr>
        </p:nvGraphicFramePr>
        <p:xfrm>
          <a:off x="179511" y="-23303"/>
          <a:ext cx="8517633" cy="616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4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Angsana New"/>
                        </a:rPr>
                        <a:t> 3. การกำหนดโครงการ กิจกรรมตามเป้าหมายและตัวชี้วัดความสำเร็จ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8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 เด็กมีความพร้อมทั้ง 4 ด้าน อย่างสมดุล มีทักษะที่จำเป็นตามที่หลักสูตรกำหนด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-ร้อยละของเด็กที่มีพัฒนาการทั้ง 4 ด้านอย่างสมดุล มีทักษะที่จำเป็นตาม                ที่หลักสูตรกำหนด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1.โครงการพัฒนาหลักสูตรและการเตรียมความพร้อมเพื่อพัฒนาทักษะที่จำเป็นตามที่หลักสูตรกำหนด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16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2.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เด็กรักการเรียนรู้และมีทักษะในการแสวงหาความรู้ด้วยตนเอง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ร้อยละของเด็กรักการเรียนรู้และมีทักษะในการแสวงหาความรู้ด้วยตนเอง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1.โครงการส่งเสริมการรักการอ่านของเด็กปฐมวัย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2.โครงการสร้างหนูน้อยนักวิทยาศาสตร์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3.โครงการทัศนศึกษา</a:t>
                      </a:r>
                      <a:endParaRPr lang="en-US" sz="2800" b="1" dirty="0">
                        <a:effectLst/>
                        <a:latin typeface="Angsana New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3837252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915670"/>
              </p:ext>
            </p:extLst>
          </p:nvPr>
        </p:nvGraphicFramePr>
        <p:xfrm>
          <a:off x="251520" y="404664"/>
          <a:ext cx="873365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9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3.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เด็กมีความสามารถในการคิดวิเคราะห์คิดสร้างสรรค์ กล้าพูดกล้าแสดงออกและแก้ปัญหาได้เหมาะสมกับวัย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 ร้อยละของเด็กมีความสามารถในการคิดวิเคราะห์ คิดสร้างสรรค์ กล้าพูด  กล้าแสดงออก และตัดสินใจแก้ปัญหาได้ เหมาะสมกับวัย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โครงการส่งเสริมพัฒนาการเด็ก                     โดยใช้สมองเป็นฐาน(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BBL)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โครงการจัดประสบการณ์รูปแบบสะเต็มศึกษา (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STEM Education)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3.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</a:t>
                      </a:r>
                      <a:r>
                        <a:rPr lang="th-TH" sz="2800" b="1" dirty="0" err="1">
                          <a:effectLst/>
                          <a:latin typeface="TH SarabunPSK"/>
                          <a:ea typeface="Calibri"/>
                          <a:cs typeface="+mj-cs"/>
                        </a:rPr>
                        <a:t>บูรณา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การการจัดประสบการณ์แบบโครงการ (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Project approach)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4225222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664401"/>
              </p:ext>
            </p:extLst>
          </p:nvPr>
        </p:nvGraphicFramePr>
        <p:xfrm>
          <a:off x="457200" y="404664"/>
          <a:ext cx="8229600" cy="570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4.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เด็กมีคุณธรรม จริยธรรม ค่านิยมที่พึงประสงค์   แสดงออกถึงความรักชาติ ศาสนา พระมหากษัตริย์มีจิตสำนึกในการอนุรักษ์สิ่งแวดล้อม และภูมิปัญญาไทย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 ร้อยละของเด็กที่มีคุณธรรมจริยธรรมค่านิยม           ที่พึงประสงค์บนพื้นฐานความเป็นไทย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ร้อยละของเด็กที่แสดงออกถึงความรักชาติ ศาสนา พระมหากษัตริย์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 ร้อยละของเด็กมีจิตสำนึกในการอนุรักษ์สิ่งแวดล้อม และภูมิปัญญาไทย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โครงการบูรณาการคุณธรรมจริยธรรมและค่านิยมที่พึงประสงค์ในการจัดประสบการณ์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2.โครงการรักษ์สิ่งแวดล้อม และภูมิปัญญาไทย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>
                        <a:effectLst/>
                        <a:latin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495853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57933"/>
              </p:ext>
            </p:extLst>
          </p:nvPr>
        </p:nvGraphicFramePr>
        <p:xfrm>
          <a:off x="457200" y="404664"/>
          <a:ext cx="8229600" cy="583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5..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เด็กมีประสบการณ์การใช้ภาษาต่างประเทศในการสื่อสารได้เหมาะสมกับวัย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ร้อยละของเด็กใช้ภาษาต่างประเทศในการสื่อสารได้เหมาะสมกับวัย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โครงการภาษาพาสนุกสำหรับเด็กปฐมวัย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6. โรงเรียนมีการบริหารและการจัดการที่เป็นระบบแบบมีส่วนร่วม มีสภาพแวดล้อมและการบริการที่เอื้อต่อการเรียนรู้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- โรงเรียนมีการบริหารและการจัดการที่เป็นระบบแบบมีส่วนร่วม มีภาพแวดล้อมและการบริการที่เอื้อต่อ การเรียนรู้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 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ร้อยละของความพึงพอใจของผู้ที่เกี่ยวข้องในการใช้บริการอยู่ในระดับดีขึ้นไป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โครงการพัฒนาอาคารสถานที่และสิ่งแวดล้อม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ที่เอื้อต่อการเรียนรู้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-68580" algn="l"/>
                          <a:tab pos="111760" algn="l"/>
                        </a:tabLs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โครงการพัฒนาระบบการบริการของโรงเรียน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495853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24174"/>
              </p:ext>
            </p:extLst>
          </p:nvPr>
        </p:nvGraphicFramePr>
        <p:xfrm>
          <a:off x="457200" y="404664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7. โรงเรียน</a:t>
                      </a:r>
                      <a:r>
                        <a:rPr lang="th-TH" sz="2800" b="1" dirty="0" err="1">
                          <a:effectLst/>
                          <a:latin typeface="Calibri"/>
                          <a:ea typeface="Calibri"/>
                          <a:cs typeface="+mj-cs"/>
                        </a:rPr>
                        <a:t>มีอัต</a:t>
                      </a: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ลักษณ์และเอกลักษณ์ของโรงเรียนเด่นชัด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effectLst/>
                          <a:latin typeface="Times New Roman"/>
                          <a:ea typeface="Calibri"/>
                          <a:cs typeface="+mj-cs"/>
                        </a:rPr>
                        <a:t>- ร้อยละของเด็กที่</a:t>
                      </a:r>
                      <a:r>
                        <a:rPr lang="th-TH" sz="2800" b="1" dirty="0" err="1">
                          <a:effectLst/>
                          <a:latin typeface="Times New Roman"/>
                          <a:ea typeface="Calibri"/>
                          <a:cs typeface="+mj-cs"/>
                        </a:rPr>
                        <a:t>มีอัต</a:t>
                      </a:r>
                      <a:r>
                        <a:rPr lang="th-TH" sz="2800" b="1" dirty="0">
                          <a:effectLst/>
                          <a:latin typeface="Times New Roman"/>
                          <a:ea typeface="Calibri"/>
                          <a:cs typeface="+mj-cs"/>
                        </a:rPr>
                        <a:t>ลักษณ์ตามที่โรงเรียนกำหนดชัดเจน</a:t>
                      </a:r>
                      <a:endParaRPr lang="en-US" sz="2800" b="1" dirty="0">
                        <a:effectLst/>
                        <a:latin typeface="Times New Roman"/>
                        <a:cs typeface="+mj-cs"/>
                      </a:endParaRPr>
                    </a:p>
                    <a:p>
                      <a:pPr algn="l"/>
                      <a:r>
                        <a:rPr lang="th-TH" sz="2800" b="1" dirty="0">
                          <a:effectLst/>
                          <a:latin typeface="Times New Roman"/>
                          <a:ea typeface="Calibri"/>
                          <a:cs typeface="+mj-cs"/>
                        </a:rPr>
                        <a:t>-โรงเรียนมีเอกลักษณ์ของโรงเรียนเด่นชัด</a:t>
                      </a:r>
                      <a:endParaRPr lang="en-US" sz="2800" b="1" dirty="0">
                        <a:effectLst/>
                        <a:latin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โครงการส่งเสริมอ</a:t>
                      </a:r>
                      <a:r>
                        <a:rPr lang="th-TH" sz="2800" b="1" dirty="0" err="1">
                          <a:effectLst/>
                          <a:latin typeface="TH SarabunPSK"/>
                          <a:ea typeface="Calibri"/>
                          <a:cs typeface="+mj-cs"/>
                        </a:rPr>
                        <a:t>ัต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ลักษณ์และเอกลักษณ์ของโรงเรียน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8.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ครูผู้สอนจัดกระบวนการเรียนรู้ ที่เน้นผู้เรียนเป็นสำคัญได้อย่างมีคุณภาพ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TH SarabunPSK"/>
                          <a:cs typeface="+mj-cs"/>
                        </a:rPr>
                        <a:t>-</a:t>
                      </a:r>
                      <a:r>
                        <a:rPr lang="th-TH" sz="2800" b="1" dirty="0">
                          <a:effectLst/>
                          <a:latin typeface="TH SarabunPSK"/>
                          <a:cs typeface="+mj-cs"/>
                        </a:rPr>
                        <a:t>ร้อยละของครูที่จัดประสบการณ์การเรียนรู้</a:t>
                      </a:r>
                      <a:r>
                        <a:rPr lang="th-TH" sz="2800" b="1" dirty="0">
                          <a:effectLst/>
                          <a:latin typeface="Times New Roman"/>
                          <a:ea typeface="Calibri"/>
                          <a:cs typeface="+mj-cs"/>
                        </a:rPr>
                        <a:t>ที่เน้นผู้เรียนเป็นสำคัญ</a:t>
                      </a:r>
                      <a:endParaRPr lang="en-US" sz="2800" b="1" dirty="0">
                        <a:effectLst/>
                        <a:latin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1.โครงการพัฒนาการจัดประสบการณ์การเรียนรู้ที่เน้นผู้เรียนเป็นสำคัญ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352343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25798"/>
              </p:ext>
            </p:extLst>
          </p:nvPr>
        </p:nvGraphicFramePr>
        <p:xfrm>
          <a:off x="457200" y="40466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9.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ครูผู้สอนพัฒนาตนเอง ปฏิบัติงานตามบทบาทหน้าที่อย่างมี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effectLst/>
                          <a:latin typeface="Times New Roman"/>
                          <a:cs typeface="+mj-cs"/>
                        </a:rPr>
                        <a:t>- ร้อยละของครูที่พัฒนาตนเองและประสิทธิภาพ</a:t>
                      </a:r>
                    </a:p>
                    <a:p>
                      <a:pPr algn="l"/>
                      <a:r>
                        <a:rPr lang="th-TH" sz="2800" b="1" dirty="0">
                          <a:effectLst/>
                          <a:latin typeface="Times New Roman"/>
                          <a:cs typeface="+mj-cs"/>
                        </a:rPr>
                        <a:t>- ร้อยละของครูมีคุณธรรมจริยธรรมเป็นแบบอย่างที่ดีปฏิบัติงานตามบทบาทประสิทธิภาพ</a:t>
                      </a:r>
                    </a:p>
                    <a:p>
                      <a:pPr algn="l"/>
                      <a:r>
                        <a:rPr lang="th-TH" sz="2800" b="1" dirty="0">
                          <a:effectLst/>
                          <a:latin typeface="Times New Roman"/>
                          <a:cs typeface="+mj-cs"/>
                        </a:rPr>
                        <a:t>- ร้อยละของครูมีคุณธรรมจริยธรรม เป็นแบบอย่างที่ดี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1.โครงการนิเทศภายในโรงเรียน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2.โครงการคุณธรรมนำความรู้สำหรับครูผู้สอน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2352737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49932"/>
              </p:ext>
            </p:extLst>
          </p:nvPr>
        </p:nvGraphicFramePr>
        <p:xfrm>
          <a:off x="457200" y="404664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เป้าหมาย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ตัวชี้วัดความสำเร็จ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(ของเป้าหมาย)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โครงการ/ กิจกรรม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10.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โรงเรียนมีการประกันคุณภาพภายในสถานศึกษาอย่างเป็นระบบ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>
                          <a:effectLst/>
                          <a:latin typeface="Times New Roman"/>
                          <a:ea typeface="Calibri"/>
                          <a:cs typeface="+mj-cs"/>
                        </a:rPr>
                        <a:t>- โรงเรียนมีระบบประกันคุณภาพครบถ้วนและมีหลักฐานร่องรอยชัดเจน</a:t>
                      </a:r>
                      <a:endParaRPr lang="en-US" sz="2800" b="1">
                        <a:effectLst/>
                        <a:latin typeface="Times New Roman"/>
                        <a:cs typeface="+mj-cs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th-TH" sz="2800" b="1">
                          <a:effectLst/>
                          <a:latin typeface="Calibri"/>
                          <a:ea typeface="Calibri"/>
                          <a:cs typeface="+mj-cs"/>
                        </a:rPr>
                        <a:t>- ระดับคุณภาพของผลการประกันคุณภาพภายในสถานศึกษา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โครงการพัฒนาระบบประกันคุณภาพภายในสถานศึกษา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2196969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665230"/>
              </p:ext>
            </p:extLst>
          </p:nvPr>
        </p:nvGraphicFramePr>
        <p:xfrm>
          <a:off x="467544" y="235343"/>
          <a:ext cx="8445375" cy="59112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6064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4. กำหนดแผนการดำเนินงานและงบประมาณ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 </a:t>
                      </a: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กลยุทธ์ที่ </a:t>
                      </a:r>
                      <a:r>
                        <a:rPr lang="en-US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  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พัฒนาคุณภาพของเด็ก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6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รายปี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th-TH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กิจกรรม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ประมาณ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สนองมาตรฐานการศึกษาของสถานศึกษา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(มฐ./ตัวบ่งชี้)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ฝ่ายรับผิดชอบ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4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เด็กมีความพร้อมทั้ง  </a:t>
                      </a: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4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ด้าน อย่างสมดุล มีทักษะที่จำเป็นตามที่หลักสูตรกำหนด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-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ร้อยละของเด็กที่มีพัฒนาการทั้ง </a:t>
                      </a: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4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ด้าน         อย่างสมดุล มีทักษะ           ที่จำเป็นตามที่หลักสูตรกำหนด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โครงการพัฒนาหลักสูตรและการเตรียมความพร้อมเพื่อพัฒนาทักษะที่จำเป็น        ตามที่หลักสูตรกำหนด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45</a:t>
                      </a:r>
                      <a:r>
                        <a:rPr lang="th-TH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,</a:t>
                      </a: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000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มาตรฐานที่</a:t>
                      </a:r>
                      <a:r>
                        <a:rPr lang="th-TH" sz="1600" b="1" baseline="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 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ฝ่ายวิชาการ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8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เด็กรักการเรียนรู้และมีทักษะในการแสวงหาความรู้ด้วยตนเอง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ฯลฯ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-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ร้อยละของเด็กรัก          การเรียนรู้และมีทักษะ             ในการแสวงหาความรู้           ด้วยตนเอง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96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th-TH" sz="1400" b="1" dirty="0"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1. โครงการส่งเสริมการรักการอ่านของเด็กปฐมวัย</a:t>
                      </a:r>
                      <a:endParaRPr lang="en-US" sz="1400" b="1" dirty="0">
                        <a:effectLst/>
                        <a:latin typeface="Angsana New"/>
                        <a:ea typeface="Times New Roman"/>
                      </a:endParaRPr>
                    </a:p>
                    <a:p>
                      <a:pPr marL="4572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th-TH" sz="1400" b="1" dirty="0">
                          <a:effectLst/>
                          <a:latin typeface="Angsana New"/>
                          <a:ea typeface="Times New Roman"/>
                          <a:cs typeface="TH SarabunPSK"/>
                        </a:rPr>
                        <a:t>2. โครงการสร้างหนูน้อยนักวิทยาศาสตร์</a:t>
                      </a:r>
                      <a:endParaRPr lang="en-US" sz="1400" b="1" dirty="0">
                        <a:effectLst/>
                        <a:latin typeface="Angsana New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3. โครงการ</a:t>
                      </a:r>
                      <a:r>
                        <a:rPr lang="th-TH" sz="1400" b="1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ทัศน</a:t>
                      </a: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ศึกษา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45,000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20,500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80,000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+mn-lt"/>
                          <a:ea typeface="Calibri"/>
                          <a:cs typeface="+mn-cs"/>
                        </a:rPr>
                        <a:t>มาตรฐานที่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ฝ่ายวิชาการ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8685401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66197"/>
              </p:ext>
            </p:extLst>
          </p:nvPr>
        </p:nvGraphicFramePr>
        <p:xfrm>
          <a:off x="107505" y="0"/>
          <a:ext cx="8877422" cy="68674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7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9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679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6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1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25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6064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Calibri"/>
                          <a:cs typeface="Angsana New"/>
                        </a:rPr>
                        <a:t>4. </a:t>
                      </a:r>
                      <a:r>
                        <a:rPr kumimoji="0" 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/>
                          <a:ea typeface="Calibri"/>
                          <a:cs typeface="Angsana New"/>
                        </a:rPr>
                        <a:t>กำหนดแผนการดำเนินงานและงบประมาณ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 กลยุทธ์ที่ </a:t>
                      </a:r>
                      <a:r>
                        <a:rPr lang="th-TH" sz="28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 พัฒนาคุณภาพกระบวนการบริหารและการจัดการให้เป็นระบบ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6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รายปี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th-TH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กิจกรรม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ประมาณ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สนองมาตรฐานการศึกษาของสถานศึกษา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</a:t>
                      </a:r>
                      <a:r>
                        <a:rPr lang="th-TH" sz="1600" b="1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มฐ</a:t>
                      </a: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./ตัวบ่งชี้)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ฝ่ายรับผิดชอบ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61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4. โรงเรียนมีการจัดการที่เป็นระบบแบบมีส่วนร่วม                 มีสภาพแวดล้อมและการบริการ ที่เอื้อต่อการเรียนรู้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- โรงเรียนมีการจัดการที่เป็นระบบแบบมีส่วนร่วม มีสภาพแวดล้อมและ          การบริการที่เอื้อต่อการเรียนรู้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-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ร้อยละของความพึงพอใจของผู้ที่เกี่ยวข้องในการใช้บริการ</a:t>
                      </a: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อยู่ในระดับดีขึ้นไป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ดีมาก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85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ดีเยี่ยม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90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ดีเยี่ยม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95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โครงการพัฒนาอาคารสถานที่              และสิ่งแวดล้อม</a:t>
                      </a: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ที่เอื้อต่อการเรียนรู้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โครงการพัฒนาระบบการบริการ          ของโรงเรียน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100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,000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50,000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มาตรฐานที่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มาตรฐานที่ 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ฝ่ายบริหารทั่วไป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ฝ่ายบริหารทั่วไป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8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5. โรงเรียนมีอัตลักษณ์และเอกลักษณ์ของโรงเรียนเด่นชัด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โรงเรียนมีเอกลักษณ์          ของโรงเรียนเด่นชัด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 ร้อยละของเด็ก              มี</a:t>
                      </a:r>
                      <a:r>
                        <a:rPr lang="th-TH" sz="1400" b="1" dirty="0" err="1">
                          <a:effectLst/>
                          <a:latin typeface="Calibri"/>
                          <a:ea typeface="Calibri"/>
                          <a:cs typeface="TH SarabunPSK"/>
                        </a:rPr>
                        <a:t>อัต</a:t>
                      </a: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ลักษณ์ตามที่กำหนดชัดเจน</a:t>
                      </a:r>
                      <a:endParaRPr lang="en-US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ดีมาก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95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100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โครงการ</a:t>
                      </a:r>
                      <a:r>
                        <a:rPr lang="th-TH" sz="1400" b="1" dirty="0" err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ส่งเสริมอัต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ลักษณ์            และเอกลักษณ์ของโรงเรียน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30,000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มาตรฐานที่ 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ฝ่ายบริหาร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8685401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863514"/>
              </p:ext>
            </p:extLst>
          </p:nvPr>
        </p:nvGraphicFramePr>
        <p:xfrm>
          <a:off x="539552" y="138214"/>
          <a:ext cx="8445375" cy="5761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04757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4. กำหนดแผนการดำเนินงานและงบประมาณ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กลยุทธ์ที่ 3 พัฒนากระบวนการจัดประสบการณ์ที่เน้นเด็กเป็นสำคัญ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8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รายปี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th-TH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กิจกรรม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ประมาณ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สนองมาตรฐานการศึกษาของสถานศึกษา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ฝ่ายรับผิดชอบ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8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>
                          <a:effectLst/>
                          <a:latin typeface="TH SarabunPSK"/>
                          <a:ea typeface="Calibri"/>
                          <a:cs typeface="Cordia New"/>
                        </a:rPr>
                        <a:t>61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5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6.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ครูผู้สอนจัดกระบวน              การเรียนรู้ที่เน้นผู้เรียน              เป็นสำคัญได้อย่างมีคุณภาพ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1">
                          <a:effectLst/>
                          <a:latin typeface="TH SarabunPSK"/>
                          <a:cs typeface="+mj-cs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/>
                          <a:cs typeface="+mj-cs"/>
                        </a:rPr>
                        <a:t> ร้อยละของครูที่จัดประสบการณ์การเรียนรู้</a:t>
                      </a: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ที่เน้นผู้เรียนเป็นสำคัญ ได้อย่างมีประสิทธิภาพ</a:t>
                      </a:r>
                      <a:endParaRPr lang="en-US" sz="1400" b="1">
                        <a:effectLst/>
                        <a:latin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85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90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95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1. โครงการพัฒนาการจัดประสบการณ์การเรียนรู้ที่เน้นผู้เรียนเป็นสำคัญ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50,000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มาตรฐานที่ 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ฝ่ายบุคลากร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7. 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ครูผู้สอนพัฒนาตนเอง ปฏิบัติงานตามบทบาทหน้าที่อย่างมีประสิทธิภาพ มีคุณธรรม จริยธรรม และเป็นแบบอย่างที่ดี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400" b="1">
                          <a:effectLst/>
                          <a:latin typeface="Calibri"/>
                          <a:ea typeface="Calibri"/>
                          <a:cs typeface="+mj-cs"/>
                        </a:rPr>
                        <a:t>- ร้อยละของครูที่พัฒนาตนเองและปฏิบัติงานตามบทบาทหน้าที่            อย่างมี</a:t>
                      </a:r>
                      <a:r>
                        <a:rPr lang="th-TH" sz="1400" b="1">
                          <a:effectLst/>
                          <a:latin typeface="Calibri"/>
                          <a:cs typeface="+mj-cs"/>
                        </a:rPr>
                        <a:t>ประสิทธิภาพ</a:t>
                      </a:r>
                      <a:endParaRPr lang="en-US" sz="1400" b="1">
                        <a:effectLst/>
                        <a:latin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1">
                          <a:effectLst/>
                          <a:latin typeface="TH SarabunPSK"/>
                          <a:cs typeface="+mj-cs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/>
                          <a:cs typeface="+mj-cs"/>
                        </a:rPr>
                        <a:t> ร้อยละของครู                 มีคุณธรรมจริยธรรม             เป็นแบบอย่างที่ดี</a:t>
                      </a:r>
                      <a:endParaRPr lang="en-US" sz="1400" b="1">
                        <a:effectLst/>
                        <a:latin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85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80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90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85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95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90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1. โครงการนิเทศภายในโรงเรียน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th-TH" sz="1400" b="1" dirty="0">
                        <a:effectLst/>
                        <a:latin typeface="TH SarabunPSK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b="1" dirty="0">
                        <a:effectLst/>
                        <a:latin typeface="TH SarabunPSK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2. โครงการคุณธรรมนำความรู้สำหรับครูผู้สอน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45,000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H SarabunPSK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H SarabunPSK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20</a:t>
                      </a:r>
                      <a:r>
                        <a:rPr lang="th-TH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,</a:t>
                      </a:r>
                      <a:r>
                        <a:rPr lang="en-US" sz="1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000 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ngsana New" panose="02020603050405020304" pitchFamily="18" charset="-34"/>
                        </a:rPr>
                        <a:t>มาตรฐานที่ 3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j-cs"/>
                        </a:rPr>
                        <a:t>มาตรฐานที่ 3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ฝ่ายบุคลากร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alibri"/>
                          <a:ea typeface="Calibri"/>
                          <a:cs typeface="+mj-cs"/>
                        </a:rPr>
                        <a:t>ฝ่ายบุคลากร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53436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Documents and Settings\bot@deftone\My Documents\My Pictures\bg_graffic\powerpoint\k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23"/>
          </a:xfrm>
          <a:prstGeom prst="rect">
            <a:avLst/>
          </a:prstGeom>
          <a:noFill/>
        </p:spPr>
      </p:pic>
      <p:sp>
        <p:nvSpPr>
          <p:cNvPr id="10" name="Snip Diagonal Corner Rectangle 9"/>
          <p:cNvSpPr/>
          <p:nvPr/>
        </p:nvSpPr>
        <p:spPr>
          <a:xfrm>
            <a:off x="428596" y="928670"/>
            <a:ext cx="3279308" cy="2644346"/>
          </a:xfrm>
          <a:prstGeom prst="snip2Diag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ตัวอย่างแผนพัฒนา</a:t>
            </a:r>
          </a:p>
          <a:p>
            <a:pPr lvl="0" algn="ctr"/>
            <a:r>
              <a:rPr lang="th-TH" sz="4500" b="1" dirty="0">
                <a:solidFill>
                  <a:schemeClr val="tx1"/>
                </a:solidFill>
                <a:cs typeface="+mj-cs"/>
              </a:rPr>
              <a:t>การจัดการศึกษา</a:t>
            </a:r>
            <a:endParaRPr lang="th-TH" sz="4500" b="1" dirty="0">
              <a:solidFill>
                <a:srgbClr val="FF0000"/>
              </a:solidFill>
              <a:cs typeface="Angsana New"/>
            </a:endParaRPr>
          </a:p>
          <a:p>
            <a:pPr algn="ctr"/>
            <a:endParaRPr lang="th-TH" sz="45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074" name="Picture 2" descr="C:\Documents and Settings\bot@deftone\My Documents\อัพเว็บ cv\ข้อสอบ\4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643470" cy="6416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7563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02849"/>
              </p:ext>
            </p:extLst>
          </p:nvPr>
        </p:nvGraphicFramePr>
        <p:xfrm>
          <a:off x="179512" y="404664"/>
          <a:ext cx="8805415" cy="4665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6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0668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/>
                          <a:ea typeface="Calibri"/>
                          <a:cs typeface="+mj-cs"/>
                        </a:rPr>
                        <a:t>4. กำหนดแผนการดำเนินงานและงบประมาณ  </a:t>
                      </a:r>
                      <a:endParaRPr lang="th-TH" sz="2400" b="0" dirty="0">
                        <a:effectLst/>
                        <a:latin typeface="+mn-lt"/>
                        <a:ea typeface="Calibri"/>
                        <a:cs typeface="+mj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+mn-lt"/>
                          <a:ea typeface="Calibri"/>
                          <a:cs typeface="+mj-cs"/>
                        </a:rPr>
                        <a:t>กลยุทธ์ที่ 4 พัฒนาระบบการประกันคุณภาพภายในให้มีประสิทธิภาพ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6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เป้าหมาย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ตัวชี้วัดความสำเร็จ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(ของเป้าหมาย)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รายปี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โครงการ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/</a:t>
                      </a:r>
                      <a:r>
                        <a:rPr lang="th-TH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 กิจกรรม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งบ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ประมาณ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สนองมาตรฐานการศึกษาของสถานศึกษา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ฝ่ายรับผิดชอบ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</a:t>
                      </a:r>
                      <a:r>
                        <a:rPr lang="en-US" sz="18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62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7974" marR="57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8. </a:t>
                      </a:r>
                      <a:r>
                        <a:rPr lang="th-TH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โรงเรียนมีการประกันคุณภาพภายในสถานศึกษา อย่างเป็นระบบ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 -โรงเรียนมีระบบประกันคุณภาพครบถ้วนและ           มีหลักฐานร่องรอยชัดเจน</a:t>
                      </a:r>
                      <a:endParaRPr lang="en-US" sz="1600" b="1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-ระดับคุณภาพของ             ผลการประกันคุณภาพภายในสถานศึกษา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ดีมาก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th-TH" sz="1600" b="1" dirty="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ดีมาก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ดีเยี่ยม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TH SarabunPSK"/>
                        </a:rPr>
                        <a:t>1. โครงการพัฒนาระบบประกันคุณภาพภายในสถานศึกษา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15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15,000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Calibri"/>
                          <a:cs typeface="Cordia New"/>
                        </a:rPr>
                        <a:t>มาตรฐานที่2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Calibri"/>
                          <a:cs typeface="TH SarabunPSK"/>
                        </a:rPr>
                        <a:t>ฝ่ายบริหารทั่วไป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มีบางายง</a:t>
            </a:r>
          </a:p>
        </p:txBody>
      </p:sp>
    </p:spTree>
    <p:extLst>
      <p:ext uri="{BB962C8B-B14F-4D97-AF65-F5344CB8AC3E}">
        <p14:creationId xmlns:p14="http://schemas.microsoft.com/office/powerpoint/2010/main" val="15343616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971550" y="2643188"/>
            <a:ext cx="77771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40000"/>
              </a:spcBef>
            </a:pPr>
            <a:endParaRPr kumimoji="0" lang="th-TH" sz="3200" b="1">
              <a:solidFill>
                <a:srgbClr val="FFFF00"/>
              </a:solidFill>
              <a:latin typeface="Angsana New" pitchFamily="18" charset="-34"/>
            </a:endParaRPr>
          </a:p>
          <a:p>
            <a:pPr algn="r">
              <a:lnSpc>
                <a:spcPct val="40000"/>
              </a:lnSpc>
              <a:spcBef>
                <a:spcPct val="40000"/>
              </a:spcBef>
            </a:pPr>
            <a:endParaRPr kumimoji="0" lang="th-TH" sz="4000" b="1">
              <a:latin typeface="Angsana New" pitchFamily="18" charset="-34"/>
            </a:endParaRP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000125" y="1000125"/>
            <a:ext cx="7572375" cy="2500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66"/>
              </a:avLst>
            </a:prstTxWarp>
          </a:bodyPr>
          <a:lstStyle/>
          <a:p>
            <a:pPr algn="ctr"/>
            <a:r>
              <a:rPr lang="th-TH" sz="4400" b="1" kern="10" spc="-440" dirty="0"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ngsana New"/>
                <a:cs typeface="Angsana New"/>
              </a:rPr>
              <a:t>ขอขอบคุณ</a:t>
            </a:r>
          </a:p>
        </p:txBody>
      </p:sp>
      <p:pic>
        <p:nvPicPr>
          <p:cNvPr id="46084" name="Picture 5" descr="C:\Documents and Settings\com\Desktop\ภาพเคลื่อนไหวๆ\14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643438"/>
            <a:ext cx="29289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2428860" y="4365104"/>
            <a:ext cx="5786478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4800" b="1">
                <a:solidFill>
                  <a:schemeClr val="tx1"/>
                </a:solidFill>
                <a:cs typeface="+mj-cs"/>
              </a:rPr>
              <a:t>ดร.ไพเราะ มีบางยาง</a:t>
            </a:r>
            <a:endParaRPr lang="th-TH" sz="4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238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rgbClr val="FFFF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000" b="1" dirty="0"/>
              <a:t>ส่วนที่ 1 ภาพรวมของโรงเรียน </a:t>
            </a:r>
            <a:r>
              <a:rPr lang="th-TH" sz="4000" b="1" dirty="0">
                <a:solidFill>
                  <a:srgbClr val="FF0000"/>
                </a:solidFill>
              </a:rPr>
              <a:t>(หน้า11)</a:t>
            </a:r>
            <a:r>
              <a:rPr lang="en-US" sz="3600" dirty="0"/>
              <a:t/>
            </a:r>
            <a:br>
              <a:rPr lang="en-US" sz="3600" dirty="0"/>
            </a:b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ภาพรวมของโรงเรียน ควรประกอบด้วย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1.1 ประวัติ ความเป็นมานโยบายหรือเป้าหมายของโรงเรียน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1.1  ประวัติความเป็นมาของโรงเรียน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1.2  นโยบายหรือเป้าหมายของโรงเรียน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1.2 ข้อมูลครู บุคลากรและนักเรียน.......................................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1.3 แผนที่ตั้งของโรงเรียน.....................................................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1.4 อาคารเรียน อาคารประกอบ ห้องเรียน ห้องประกอบ......</a:t>
            </a:r>
            <a:endParaRPr lang="en-US" sz="4000" b="1" dirty="0">
              <a:solidFill>
                <a:srgbClr val="3333FF"/>
              </a:solidFill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1.5 โครงสร้างการบริหาร.......................................................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1.6 สิ่งอำนวยความสะดวก....................................................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1.7 ความสำเร็จในการจัดการศึกษา........................................</a:t>
            </a:r>
          </a:p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30844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rgbClr val="FFFF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4800" b="1" dirty="0"/>
              <a:t>ส่วนที่ 1 ภาพรวมของโรงเรียน (ต่อ)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1.8 ทรัพยากรและงบประมาณ...............................................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1.9 ผลการประเมินคุณภาพการศึกษา....................................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3333FF"/>
                </a:solidFill>
                <a:cs typeface="+mj-cs"/>
              </a:rPr>
              <a:t>   </a:t>
            </a:r>
            <a:r>
              <a:rPr lang="th-TH" sz="4000" b="1" dirty="0">
                <a:solidFill>
                  <a:srgbClr val="3333FF"/>
                </a:solidFill>
                <a:cs typeface="+mj-cs"/>
              </a:rPr>
              <a:t>  1.9.1 ผลการประเมินคุณภาพภายในของโรงเรียน และต้นสังกัด................................................................................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1.9.2 ผลการประเมินคุณภาพภายนอก............................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1.10 ผลการประเมินพัฒนาการและผลการทดสอบ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1.10.1 ผลการประเมินพัฒนาการ..................................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3333FF"/>
                </a:solidFill>
                <a:cs typeface="+mj-cs"/>
              </a:rPr>
              <a:t>      1.10.2 ผลการทดสอบทางการศึกษาระดับชาติขั้นพื้นฐาน................................................................................</a:t>
            </a:r>
          </a:p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ดร.ไพเราะ มีบางยาง</a:t>
            </a:r>
          </a:p>
        </p:txBody>
      </p:sp>
    </p:spTree>
    <p:extLst>
      <p:ext uri="{BB962C8B-B14F-4D97-AF65-F5344CB8AC3E}">
        <p14:creationId xmlns:p14="http://schemas.microsoft.com/office/powerpoint/2010/main" val="190238363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4499</Words>
  <Application>Microsoft Office PowerPoint</Application>
  <PresentationFormat>นำเสนอทางหน้าจอ (4:3)</PresentationFormat>
  <Paragraphs>930</Paragraphs>
  <Slides>71</Slides>
  <Notes>12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71</vt:i4>
      </vt:variant>
    </vt:vector>
  </HeadingPairs>
  <TitlesOfParts>
    <vt:vector size="72" baseType="lpstr">
      <vt:lpstr>ชุดรูปแบบของ Office</vt:lpstr>
      <vt:lpstr>งานนำเสนอ PowerPoint</vt:lpstr>
      <vt:lpstr>  ความหมายแผนพัฒนาฯ </vt:lpstr>
      <vt:lpstr>2. องค์ประกอบของแผนพัฒนาฯ ตามแนว สช.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ส่วนที่ 1 ภาพรวมของโรงเรียน (หน้า11) </vt:lpstr>
      <vt:lpstr>ส่วนที่ 1 ภาพรวมของโรงเรียน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ส่วนที่ 1 ภาพรวมของโรงเรียน (ต่อ) </vt:lpstr>
      <vt:lpstr> ส่วนที่ 1 ภาพรวมของโรงเรียน (ต่อ)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2. การกำหนดวิสัยทัศน์ พันธกิจ เป้าหมาย และกลยุทธ์</vt:lpstr>
      <vt:lpstr>งานนำเสนอ PowerPoint</vt:lpstr>
      <vt:lpstr> 2.2 การกำหนดพันธกิจ </vt:lpstr>
      <vt:lpstr>  2.3  การกำหนดเป้าหมาย  </vt:lpstr>
      <vt:lpstr>2.4 การกำหนดกลยุทธ์</vt:lpstr>
      <vt:lpstr>  ส่วนที่ 3   การกำหนดตัวชี้วัดความสำเร็จ  และโครงการ กิจกรรม </vt:lpstr>
      <vt:lpstr>งานนำเสนอ PowerPoint</vt:lpstr>
      <vt:lpstr>งานนำเสนอ PowerPoint</vt:lpstr>
      <vt:lpstr>งานนำเสนอ PowerPoint</vt:lpstr>
      <vt:lpstr>   ส่วนที่ 4. การกำหนดแผนการดำเนินงาน  และงบประมาณ    </vt:lpstr>
      <vt:lpstr>งานนำเสนอ PowerPoint</vt:lpstr>
      <vt:lpstr> ส่วนที่ 5 แหล่งวิทยาการภายนอก ที่ให้การสนับสนุนทางวิชาการ </vt:lpstr>
      <vt:lpstr> ส่วนที่ 5 แหล่งวิทยาการภายนอก ที่ให้การสนับสนุนทางวิชาการ </vt:lpstr>
      <vt:lpstr>    ส่วนที่ 6 การกำหนดบทบาทหน้าที่บุคลากรของโรงเรียน และผู้มีส่วนเกี่ยวข้อง  </vt:lpstr>
      <vt:lpstr>    ส่วนที่ 6 การกำหนดบทบาทหน้าที่บุคลากรของโรงเรียน และผู้มีส่วนเกี่ยวข้อง  </vt:lpstr>
      <vt:lpstr>    ส่วนที่ 6 การกำหนดบทบาทหน้าที่บุคลากรของโรงเรียน และผู้มีส่วนเกี่ยวข้อง  </vt:lpstr>
      <vt:lpstr>    ส่วนที่ 6 การกำหนดบทบาทหน้าที่บุคลากรของโรงเรียน และผู้มีส่วนเกี่ยวข้อง  </vt:lpstr>
      <vt:lpstr> ส่วนที่ 7 การกำกับ ติดตาม และประเมินผลการดำเนินงาน </vt:lpstr>
      <vt:lpstr>  ส่วนที่ 7 การกำกับติดตาม และประเมินผลการดำเนินงาน  </vt:lpstr>
      <vt:lpstr> ส่วนที่ 7 การกำกับ ติดตาม  และประเมินผลการดำเนินงาน </vt:lpstr>
      <vt:lpstr> ส่วนที่ 8  การนำแผนพัฒนาฯ ไปใช้ </vt:lpstr>
      <vt:lpstr> ตัวอย่าง การนำแผนพัฒนาฯ ไปใช้  </vt:lpstr>
      <vt:lpstr>ตัวอย่าง(ภาคผนวก)</vt:lpstr>
      <vt:lpstr> 1.1 วิสัยทัศน์ </vt:lpstr>
      <vt:lpstr>1.2 การกำหนดพันธกิจ  </vt:lpstr>
      <vt:lpstr>1.2 การกำหนดพันธกิจ  </vt:lpstr>
      <vt:lpstr>1.2 การกำหนดพันธกิจ  </vt:lpstr>
      <vt:lpstr>1.3  การกำหนดเป้าหมาย </vt:lpstr>
      <vt:lpstr>1.3  การกำหนดเป้าหมาย </vt:lpstr>
      <vt:lpstr>งานนำเสนอ PowerPoint</vt:lpstr>
      <vt:lpstr>งานนำเสนอ PowerPoint</vt:lpstr>
      <vt:lpstr>1.4 การกำหนดกลยุทธ์</vt:lpstr>
      <vt:lpstr>1.4 การกำหนดกลยุทธ์</vt:lpstr>
      <vt:lpstr>1.4 การกำหนดกลยุทธ์</vt:lpstr>
      <vt:lpstr>1.4 การกำหนดกลยุทธ์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koadthep cv</dc:creator>
  <cp:lastModifiedBy>ADMIN</cp:lastModifiedBy>
  <cp:revision>488</cp:revision>
  <cp:lastPrinted>2018-10-09T19:06:48Z</cp:lastPrinted>
  <dcterms:created xsi:type="dcterms:W3CDTF">2014-12-10T10:53:49Z</dcterms:created>
  <dcterms:modified xsi:type="dcterms:W3CDTF">2019-05-07T08:13:17Z</dcterms:modified>
</cp:coreProperties>
</file>