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09" r:id="rId3"/>
    <p:sldMasterId id="2147483747" r:id="rId4"/>
    <p:sldMasterId id="2147483819" r:id="rId5"/>
  </p:sldMasterIdLst>
  <p:notesMasterIdLst>
    <p:notesMasterId r:id="rId27"/>
  </p:notesMasterIdLst>
  <p:sldIdLst>
    <p:sldId id="256" r:id="rId6"/>
    <p:sldId id="304" r:id="rId7"/>
    <p:sldId id="307" r:id="rId8"/>
    <p:sldId id="339" r:id="rId9"/>
    <p:sldId id="340" r:id="rId10"/>
    <p:sldId id="308" r:id="rId11"/>
    <p:sldId id="282" r:id="rId12"/>
    <p:sldId id="285" r:id="rId13"/>
    <p:sldId id="284" r:id="rId14"/>
    <p:sldId id="286" r:id="rId15"/>
    <p:sldId id="283" r:id="rId16"/>
    <p:sldId id="287" r:id="rId17"/>
    <p:sldId id="288" r:id="rId18"/>
    <p:sldId id="337" r:id="rId19"/>
    <p:sldId id="289" r:id="rId20"/>
    <p:sldId id="291" r:id="rId21"/>
    <p:sldId id="292" r:id="rId22"/>
    <p:sldId id="314" r:id="rId23"/>
    <p:sldId id="293" r:id="rId24"/>
    <p:sldId id="294" r:id="rId25"/>
    <p:sldId id="295" r:id="rId2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CC"/>
    <a:srgbClr val="FF00FF"/>
    <a:srgbClr val="6600CC"/>
    <a:srgbClr val="663300"/>
    <a:srgbClr val="006600"/>
    <a:srgbClr val="6600FF"/>
    <a:srgbClr val="CC00FF"/>
    <a:srgbClr val="000000"/>
    <a:srgbClr val="B92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 autoAdjust="0"/>
    <p:restoredTop sz="95596" autoAdjust="0"/>
  </p:normalViewPr>
  <p:slideViewPr>
    <p:cSldViewPr>
      <p:cViewPr>
        <p:scale>
          <a:sx n="84" d="100"/>
          <a:sy n="84" d="100"/>
        </p:scale>
        <p:origin x="-170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EE1D1E-DA65-46C6-9F2B-B98016AF9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33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65F12F-43DB-4ED3-81BC-9F87CECC60C2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283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5511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8D204-97FE-44B7-BA5A-6FCF123F013A}" type="datetime1">
              <a:rPr lang="en-US">
                <a:solidFill>
                  <a:srgbClr val="000000"/>
                </a:solidFill>
              </a:rPr>
              <a:pPr>
                <a:defRPr/>
              </a:pPr>
              <a:t>4/22/2019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B2E55-2089-4C5F-95B5-0861A114CB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89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44468-E0F2-4EB3-A530-F1A123821590}" type="datetime1">
              <a:rPr lang="en-US">
                <a:solidFill>
                  <a:srgbClr val="000000"/>
                </a:solidFill>
              </a:rPr>
              <a:pPr>
                <a:defRPr/>
              </a:pPr>
              <a:t>4/22/2019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B231-8BCA-4D7B-A7D7-7CD110B798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22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AFE4-5342-4F88-A1F5-782CF5D01C61}" type="datetime1">
              <a:rPr lang="en-US">
                <a:solidFill>
                  <a:srgbClr val="000000"/>
                </a:solidFill>
              </a:rPr>
              <a:pPr>
                <a:defRPr/>
              </a:pPr>
              <a:t>4/22/2019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0BA0F-1F21-495F-9DC1-9C283F5499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25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537A2-BC45-481B-88EF-A6BF3554F6B2}" type="datetime1">
              <a:rPr lang="en-US">
                <a:solidFill>
                  <a:srgbClr val="000000"/>
                </a:solidFill>
              </a:rPr>
              <a:pPr>
                <a:defRPr/>
              </a:pPr>
              <a:t>4/22/2019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60DF0-FABB-467F-8A45-618E479CE2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08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2D0A7-BB12-45D3-A871-69313E8FA28A}" type="datetime1">
              <a:rPr lang="en-US">
                <a:solidFill>
                  <a:srgbClr val="000000"/>
                </a:solidFill>
              </a:rPr>
              <a:pPr>
                <a:defRPr/>
              </a:pPr>
              <a:t>4/22/2019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39F32-DB09-4A87-AE86-FF8312CAC8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71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28567-D416-4832-98F7-F183C1B2FF42}" type="datetime1">
              <a:rPr lang="en-US">
                <a:solidFill>
                  <a:srgbClr val="000000"/>
                </a:solidFill>
              </a:rPr>
              <a:pPr>
                <a:defRPr/>
              </a:pPr>
              <a:t>4/22/2019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D886F-6949-4227-9B96-03B6649EA5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99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22BE1-1CB9-4EFC-B344-7848AC67CAB2}" type="datetime1">
              <a:rPr lang="en-US">
                <a:solidFill>
                  <a:srgbClr val="000000"/>
                </a:solidFill>
              </a:rPr>
              <a:pPr>
                <a:defRPr/>
              </a:pPr>
              <a:t>4/22/2019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28661-CA27-4BD0-B998-AEE69BF80F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89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A1CE2-F177-4A49-B4C2-9609D35BACB5}" type="datetime1">
              <a:rPr lang="en-US">
                <a:solidFill>
                  <a:srgbClr val="000000"/>
                </a:solidFill>
              </a:rPr>
              <a:pPr>
                <a:defRPr/>
              </a:pPr>
              <a:t>4/22/2019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8BE7C-B4EA-411A-89EC-950893EE44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6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8763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3CCB9-7AB2-4F8C-937B-EE71DB2C338A}" type="datetime1">
              <a:rPr lang="en-US">
                <a:solidFill>
                  <a:srgbClr val="000000"/>
                </a:solidFill>
              </a:rPr>
              <a:pPr>
                <a:defRPr/>
              </a:pPr>
              <a:t>4/22/2019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143F7-83DA-4118-BA1B-42C2AE7068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28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54322-2629-42DE-B46E-6F3785DC280D}" type="datetime1">
              <a:rPr lang="en-US">
                <a:solidFill>
                  <a:srgbClr val="000000"/>
                </a:solidFill>
              </a:rPr>
              <a:pPr>
                <a:defRPr/>
              </a:pPr>
              <a:t>4/22/2019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1169B-DF32-40A6-AB6D-29CED11EBA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33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B1C16-536B-416E-9A17-659B5D8668AA}" type="datetime1">
              <a:rPr lang="en-US">
                <a:solidFill>
                  <a:srgbClr val="000000"/>
                </a:solidFill>
              </a:rPr>
              <a:pPr>
                <a:defRPr/>
              </a:pPr>
              <a:t>4/22/2019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DB3F3-FA03-430F-AE32-8C323E326D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94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11"/>
          <p:cNvSpPr/>
          <p:nvPr/>
        </p:nvSpPr>
        <p:spPr>
          <a:xfrm>
            <a:off x="5" y="6334125"/>
            <a:ext cx="9141619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12"/>
          <p:cNvCxnSpPr/>
          <p:nvPr/>
        </p:nvCxnSpPr>
        <p:spPr>
          <a:xfrm>
            <a:off x="906066" y="4343400"/>
            <a:ext cx="740687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516D6-06D0-4A0F-8E71-2261A2668537}" type="datetimeFigureOut">
              <a:rPr lang="en-US"/>
              <a:pPr>
                <a:defRPr/>
              </a:pPr>
              <a:t>4/22/2019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21EA8-92DE-4BD6-803A-E66517BC0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4842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0B39-985B-4FC7-BB32-9751E0FB1FA6}" type="datetimeFigureOut">
              <a:rPr lang="en-US"/>
              <a:pPr>
                <a:defRPr/>
              </a:pPr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F704B-19D1-4207-8891-11B100DF5D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55254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11"/>
          <p:cNvSpPr/>
          <p:nvPr/>
        </p:nvSpPr>
        <p:spPr>
          <a:xfrm>
            <a:off x="5" y="6334125"/>
            <a:ext cx="9141619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12"/>
          <p:cNvCxnSpPr/>
          <p:nvPr/>
        </p:nvCxnSpPr>
        <p:spPr>
          <a:xfrm>
            <a:off x="906066" y="4343400"/>
            <a:ext cx="740687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2F0A2-18DB-4619-BD36-31EB47852F61}" type="datetimeFigureOut">
              <a:rPr lang="en-US"/>
              <a:pPr>
                <a:defRPr/>
              </a:pPr>
              <a:t>4/22/2019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2ABFD-7FEA-4D8F-9488-E0741E4B3D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7349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7D206-0F4D-4470-A793-E9306D402501}" type="datetimeFigureOut">
              <a:rPr lang="en-US"/>
              <a:pPr>
                <a:defRPr/>
              </a:pPr>
              <a:t>4/22/2019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AD00D-EB50-4DCC-A78C-BF195B56E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2884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8F0B1-A0BD-4969-B452-A7D39701D3FA}" type="datetimeFigureOut">
              <a:rPr lang="en-US"/>
              <a:pPr>
                <a:defRPr/>
              </a:pPr>
              <a:t>4/22/2019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838CB-EAE5-4183-8D1B-5A6C0F248A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03028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28660-CB62-4A91-BC88-F6138D58CC99}" type="datetimeFigureOut">
              <a:rPr lang="en-US"/>
              <a:pPr>
                <a:defRPr/>
              </a:pPr>
              <a:t>4/22/2019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9D4AA-66EB-4344-A0D1-2303D04F86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90710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11"/>
          <p:cNvSpPr/>
          <p:nvPr/>
        </p:nvSpPr>
        <p:spPr>
          <a:xfrm>
            <a:off x="5" y="6334125"/>
            <a:ext cx="9141619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F90E3-71D7-4B2B-89AB-EAA933CB82B5}" type="datetimeFigureOut">
              <a:rPr lang="en-US"/>
              <a:pPr>
                <a:defRPr/>
              </a:pPr>
              <a:t>4/22/2019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57EF1-43F4-4E96-96A4-1E51545F3B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7307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268955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1"/>
          <p:cNvSpPr/>
          <p:nvPr/>
        </p:nvSpPr>
        <p:spPr>
          <a:xfrm>
            <a:off x="3030143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8855" y="6459557"/>
            <a:ext cx="1964531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3D8D7AB-2F4C-4628-8C4E-130493625A79}" type="datetimeFigureOut">
              <a:rPr lang="en-US"/>
              <a:pPr>
                <a:defRPr/>
              </a:pPr>
              <a:t>4/22/2019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57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63705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6D65541-FFEC-4C6D-BE98-83943AD2CAED}" type="slidenum">
              <a:rPr lang="en-US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15081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5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1"/>
          <p:cNvSpPr/>
          <p:nvPr/>
        </p:nvSpPr>
        <p:spPr>
          <a:xfrm>
            <a:off x="5" y="4914900"/>
            <a:ext cx="9141619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074FF-65A4-4942-A50B-25506925AED0}" type="datetimeFigureOut">
              <a:rPr lang="en-US"/>
              <a:pPr>
                <a:defRPr/>
              </a:pPr>
              <a:t>4/22/2019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44B1-0EED-4A14-B117-5D9F384D7B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1985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565F1-2A76-4482-A575-C0E5CEE94831}" type="datetimeFigureOut">
              <a:rPr lang="en-US"/>
              <a:pPr>
                <a:defRPr/>
              </a:pPr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4BE03-363C-406F-AC4F-F2AA85465D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27120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11"/>
          <p:cNvSpPr/>
          <p:nvPr/>
        </p:nvSpPr>
        <p:spPr>
          <a:xfrm>
            <a:off x="5" y="6334125"/>
            <a:ext cx="9141619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1"/>
            <a:ext cx="1971675" cy="5757421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1032F-3DD2-4116-A8C9-8A265E35AE8B}" type="datetimeFigureOut">
              <a:rPr lang="en-US"/>
              <a:pPr>
                <a:defRPr/>
              </a:pPr>
              <a:t>4/22/2019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8FA69-401B-4FB3-BB96-CEA23AF5E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84266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304802"/>
            <a:ext cx="7543800" cy="14319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 rtlCol="0">
            <a:normAutofit/>
          </a:bodyPr>
          <a:lstStyle/>
          <a:p>
            <a:pPr lvl="0"/>
            <a:endParaRPr lang="th-TH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32413-951A-4E5D-9347-6D23FE2F64C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108988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11E0B4-5575-4886-B32A-EC9B4420E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5C0290-E94B-4DBC-9AAC-3485AAC6A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E9374C-BEC2-4DEF-8A1B-B8D24AB9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C7E405-8C11-46F9-8617-C5C2760A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4E4EBE-89B9-4411-A055-262F7803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957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7D2A82-AA97-4190-8CDB-A2C8373E2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447610-EBCF-4DA7-A9DE-3128A120F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B83B36-F453-4A70-8C80-DC66F91B9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91826C-4F97-4796-9F36-CEA76AFC1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255AA1-B836-4C69-943D-B3A81DFAF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91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369394-51EA-43DB-AFEB-BF210D51E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5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7DE514-2721-4674-B2DF-77A77FB75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50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DC62ED-07C3-416A-B489-D55F6928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132B10-E1A2-44B7-8358-A4D2767C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690138-7871-41EC-B30D-18FF12E56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33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B2ED25-0417-4AA6-9BCD-6461C16C5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5C7BA6-BA0D-4518-8FE4-AF0FF92BD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6A7DC1C-A299-4C44-A0E0-28648239B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6AF3C3-D922-4F49-BBE9-423255C9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DAEA19-FA91-4B23-AF8E-B7358BFAE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947741-47E8-4541-B5B4-D5243B41C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19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0EEE2-720A-47E6-AA1D-1133F8A1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6B78A1-C461-443A-9C34-1B971DAE0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FD99DC-523B-4BEF-9758-AB4DED44A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C4DED7F-9F3C-449D-BDB6-BFF8BC273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BC16DCB-08F6-49D9-94F6-81B33C119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4E68BDC-D18D-4DFF-B657-D53062D3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C8F45B0-10A9-45B4-A255-87C806AA0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384EF7C-E6B7-416F-8A45-3E12594B7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8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42740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C9DD6-4141-40F2-9444-2A08CCEBD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FC6BBD-F279-4D54-9659-5D712463E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6625C6-5F0B-47C4-BFDE-42CB4C3A5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D62EA0F-650F-4387-A619-4BD77209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422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0C92106-0FD4-44E5-B951-4E16FBE62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70FFA8D-E6DE-41B7-9C14-31F7745C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F720604-9F19-4769-9DD4-34BBD689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349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15FEC-EF73-4E50-8EB3-555DC4E2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1E263B-377B-4569-84A3-8F3F052F1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93C261-6FCE-4277-A9CC-57A743571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C81CAB-C461-45A2-9B9C-2CBFAB63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74BBC0-7B5C-40D4-9C8A-9CEFE41E3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CE9BA6-7A63-489F-A41F-C8048425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05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F841D5-6B47-4849-881D-AA075188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5E0F0BA-0F66-4B9F-A80D-0571DBF35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A87E9E0-DCDC-42B9-9C3F-D20786722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1F11F2-F2CB-4235-B296-3C2192AB1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3CEACC-F216-4F0A-B682-30EA1414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7D53D5-91E2-4F14-B742-3E6A0B19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034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0B8DB4-FBA9-46C7-9CCF-F3A6C9C8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78A2FF-0AEC-4E51-885B-388A54574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A3C87B-3748-4B4F-883E-92C48AA8D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0985C9-168D-46F3-A1B3-E2B8B538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5A869-B71B-4029-8FA6-FB7EA426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267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A190B61-CCE7-4C15-B9B1-F8D1045648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A82FD1-29DF-47BB-B8A7-8FBD12431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711E5A-FFF2-4962-A595-CC81B936F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0B5966-E06D-4A7A-84E6-B3A7716B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484828-47A1-4D95-A5F1-CB0BC03C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091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438400"/>
            <a:ext cx="5943600" cy="1143000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คลิกเพื่อแก้ไขลักษณะต้นแบบชื่อเรื่อง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4267200"/>
            <a:ext cx="5562600" cy="1295400"/>
          </a:xfrm>
          <a:effectLst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คลิกเพื่อแก้ไขลักษณะต้นแบบหัวข้อย่อย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976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103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103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0F1C8-A875-4716-AAD3-F070EC3235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533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0043-41C4-4A8C-B8F6-7A02A679A2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309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D94A8-7C23-4882-89A1-34E26BBA34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605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3352800"/>
            <a:ext cx="38100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38100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48FB0-BDEB-4D30-A11F-3BC2574B99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8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0932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D7404-C08A-44A3-82BC-3F4EEF16CE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512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952EB-74F3-4228-8623-A48D5F57B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71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E4707-CCEB-496D-9849-A9ED3C102E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566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4FC1-2811-4FA8-8917-7CED1286E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021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F104A-E98A-4C34-81F6-F218039E83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297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0537C-B20D-47FC-8F61-2416A1039E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40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343650" y="1981200"/>
            <a:ext cx="2114550" cy="44196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0" y="1981200"/>
            <a:ext cx="6191250" cy="44196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BE2EE-A1E1-45DF-99FC-2E97F8563D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250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E833D-4F5B-4632-9EBA-69E4BB9B4D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2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151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50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62919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04495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 algn="l">
              <a:defRPr/>
            </a:pPr>
            <a:fld id="{33807E34-3AFE-4528-B915-0F330535D5B8}" type="datetime1">
              <a:rPr lang="en-US">
                <a:solidFill>
                  <a:srgbClr val="000000"/>
                </a:solidFill>
              </a:rPr>
              <a:pPr algn="l">
                <a:defRPr/>
              </a:pPr>
              <a:t>4/22/2019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9E9721C-A01B-48FD-9296-9E37DC85BF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4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Console" pitchFamily="49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Console" pitchFamily="49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Console" pitchFamily="49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Console" pitchFamily="49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Console" pitchFamily="4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Console" pitchFamily="4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Console" pitchFamily="4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Console" pitchFamily="49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44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722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722" y="1846264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723" y="6459557"/>
            <a:ext cx="18549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D4B5FBD9-482A-4966-9FD5-6B97565CCE29}" type="datetimeFigureOut">
              <a:rPr lang="en-US"/>
              <a:pPr defTabSz="457200">
                <a:defRPr/>
              </a:pPr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1" y="6459557"/>
            <a:ext cx="3617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931" y="6459557"/>
            <a:ext cx="983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BE0A6E8F-3429-4B47-AF47-8D9190D26377}" type="slidenum">
              <a:rPr lang="en-US"/>
              <a:pPr defTabSz="457200"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474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43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 spd="slow">
    <p:fade/>
  </p:transition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AA10C35-328E-49AC-B984-63A345917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EEFBD5-F0AC-4B7C-85F6-8D8F35241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7D3EE9-24EB-45F3-963F-11F548642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441F69-6903-42F2-94B9-ACA3A4917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3587F1-FE22-409D-A28D-F36411DBA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74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81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BEAB9C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คลิกเพื่อแก้ไขลักษณะต้นแบบชื่อเรื่อง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352800"/>
            <a:ext cx="777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BEAB9C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คลิกเพื่อแก้ไขลักษณะของข้อความต้นแบบ</a:t>
            </a:r>
          </a:p>
          <a:p>
            <a:pPr lvl="1"/>
            <a:r>
              <a:rPr lang="en-US" smtClean="0"/>
              <a:t>ระดับที่สอง</a:t>
            </a:r>
          </a:p>
          <a:p>
            <a:pPr lvl="2"/>
            <a:r>
              <a:rPr lang="en-US" smtClean="0"/>
              <a:t>ระดับที่สาม</a:t>
            </a:r>
          </a:p>
          <a:p>
            <a:pPr lvl="3"/>
            <a:r>
              <a:rPr lang="en-US" smtClean="0"/>
              <a:t>ระดับที่สี่</a:t>
            </a:r>
          </a:p>
          <a:p>
            <a:pPr lvl="4"/>
            <a:r>
              <a:rPr lang="en-US" smtClean="0"/>
              <a:t>ระดับที่ห้า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6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cs typeface="Arial" pitchFamily="34" charset="0"/>
              </a:defRPr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30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30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E7F76EE2-0B4D-4FF7-B673-D5C57C1F2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1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pitchFamily="34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3212976"/>
            <a:ext cx="8636496" cy="704850"/>
          </a:xfrm>
        </p:spPr>
        <p:txBody>
          <a:bodyPr/>
          <a:lstStyle/>
          <a:p>
            <a:r>
              <a:rPr lang="th-TH" sz="8800" b="1" dirty="0" smtClean="0">
                <a:solidFill>
                  <a:srgbClr val="00B050"/>
                </a:solidFill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การจัดทำรายงานผล</a:t>
            </a:r>
            <a:r>
              <a:rPr lang="th-TH" sz="8800" b="1" dirty="0" smtClean="0">
                <a:solidFill>
                  <a:srgbClr val="002060"/>
                </a:solidFill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การประเมินตนเอง</a:t>
            </a:r>
            <a:r>
              <a:rPr lang="th-TH" sz="8800" b="1" dirty="0" smtClean="0">
                <a:solidFill>
                  <a:srgbClr val="00B050"/>
                </a:solidFill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ของสถานศึกษา</a:t>
            </a:r>
            <a:r>
              <a:rPr lang="th-TH" sz="6600" b="1" dirty="0" smtClean="0">
                <a:solidFill>
                  <a:srgbClr val="FF0000"/>
                </a:solidFill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(</a:t>
            </a:r>
            <a:r>
              <a:rPr lang="en-US" sz="6600" b="1" dirty="0" smtClean="0">
                <a:solidFill>
                  <a:srgbClr val="FF0000"/>
                </a:solidFill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SAR</a:t>
            </a:r>
            <a:r>
              <a:rPr lang="th-TH" sz="6600" b="1" dirty="0" smtClean="0">
                <a:solidFill>
                  <a:srgbClr val="FF0000"/>
                </a:solidFill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)</a:t>
            </a:r>
            <a:endParaRPr lang="ru-RU" sz="6600" dirty="0">
              <a:solidFill>
                <a:srgbClr val="FF0000"/>
              </a:solidFill>
              <a:cs typeface="Angsana New" pitchFamily="18" charset="-34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sz="3600" b="1" dirty="0" smtClean="0"/>
              <a:t>สยาม  </a:t>
            </a:r>
            <a:r>
              <a:rPr lang="th-TH" sz="3600" b="1" dirty="0" err="1" smtClean="0"/>
              <a:t>ปิ</a:t>
            </a:r>
            <a:r>
              <a:rPr lang="th-TH" sz="3600" b="1" dirty="0" smtClean="0"/>
              <a:t>ยะนราธร  ศึกษานิเทศก์  </a:t>
            </a:r>
            <a:r>
              <a:rPr lang="th-TH" sz="3600" b="1" dirty="0" err="1" smtClean="0"/>
              <a:t>สพป</a:t>
            </a:r>
            <a:r>
              <a:rPr lang="th-TH" sz="3600" b="1" dirty="0" smtClean="0"/>
              <a:t>.กทม.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427984" y="7144"/>
            <a:ext cx="4731792" cy="1008856"/>
          </a:xfrm>
          <a:solidFill>
            <a:srgbClr val="FFCCFF"/>
          </a:solidFill>
        </p:spPr>
        <p:txBody>
          <a:bodyPr/>
          <a:lstStyle/>
          <a:p>
            <a:pPr algn="ctr"/>
            <a:r>
              <a:rPr lang="th-TH" sz="6600" b="1" dirty="0" smtClean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ประโยชน์ของ</a:t>
            </a:r>
            <a:r>
              <a:rPr lang="en-US" sz="5400" b="1" dirty="0" smtClean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SAR</a:t>
            </a:r>
            <a:endParaRPr lang="th-TH" sz="5400" dirty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484784"/>
            <a:ext cx="8424936" cy="4536504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tabLst>
                <a:tab pos="900430" algn="l"/>
                <a:tab pos="1170305" algn="l"/>
              </a:tabLst>
            </a:pPr>
            <a:r>
              <a:rPr lang="th-TH" sz="4000" b="1" dirty="0" smtClean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๓.พ่อ</a:t>
            </a:r>
            <a:r>
              <a:rPr lang="th-TH" sz="40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แม่ ผู้ปกครอง </a:t>
            </a:r>
            <a:r>
              <a:rPr lang="th-TH" sz="4000" b="1" dirty="0" smtClean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ผู้</a:t>
            </a:r>
            <a:r>
              <a:rPr lang="th-TH" sz="40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มีส่วนเกี่ยวข้องทุกฝ่ายได้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รับทราบผลการพัฒนาการจัดการศึกษาของสถานศึกษา</a:t>
            </a:r>
            <a:r>
              <a:rPr lang="th-TH" sz="40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ทั้งในส่วนที่ดีและส่วนที่ควรพัฒนา เพื่อให้การช่วยเหลือสนับสนุนอย่างเหมาะสม</a:t>
            </a:r>
            <a:endParaRPr lang="en-US" sz="4000" b="1" dirty="0">
              <a:solidFill>
                <a:srgbClr val="00B050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tabLst>
                <a:tab pos="900430" algn="l"/>
                <a:tab pos="1170305" algn="l"/>
              </a:tabLst>
            </a:pPr>
            <a:r>
              <a:rPr lang="th-TH" sz="4000" b="1" dirty="0" smtClean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๔.สช. </a:t>
            </a:r>
            <a:r>
              <a:rPr lang="th-TH" sz="4000" b="1" dirty="0" err="1" smtClean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ศธจ</a:t>
            </a:r>
            <a:r>
              <a:rPr lang="th-TH" sz="4000" b="1" dirty="0" smtClean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. </a:t>
            </a:r>
            <a:r>
              <a:rPr lang="th-TH" sz="4000" b="1" dirty="0" err="1" smtClean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สช</a:t>
            </a:r>
            <a:r>
              <a:rPr lang="th-TH" sz="4000" b="1" dirty="0" smtClean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.จังหวัด  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มีฐานข้อมูล</a:t>
            </a:r>
            <a:r>
              <a:rPr lang="th-TH" sz="40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ในการกำหนดนโยบายการพัฒนาการจัดการศึกษา </a:t>
            </a:r>
            <a:endParaRPr lang="en-US" sz="4000" b="1" dirty="0">
              <a:solidFill>
                <a:srgbClr val="00B050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tabLst>
                <a:tab pos="900430" algn="l"/>
                <a:tab pos="1170305" algn="l"/>
              </a:tabLst>
            </a:pPr>
            <a:r>
              <a:rPr lang="th-TH" sz="4000" b="1" dirty="0" smtClean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๕</a:t>
            </a:r>
            <a:r>
              <a:rPr lang="en-US" sz="4000" b="1" dirty="0" smtClean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.</a:t>
            </a:r>
            <a:r>
              <a:rPr lang="th-TH" sz="4000" b="1" dirty="0" smtClean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สมศ.  ใช้</a:t>
            </a:r>
            <a:r>
              <a:rPr lang="th-TH" sz="40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รายงานผลการประเมินตนเองของสถานศึกษา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เพื่อการประเมินคุณภาพภายนอก</a:t>
            </a:r>
            <a:endParaRPr lang="en-US" sz="4000" b="1" dirty="0">
              <a:solidFill>
                <a:srgbClr val="FF0000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lvl="0" indent="0">
              <a:spcBef>
                <a:spcPts val="0"/>
              </a:spcBef>
              <a:buNone/>
            </a:pPr>
            <a:endParaRPr lang="th-TH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27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47865" y="29722"/>
            <a:ext cx="5796136" cy="1008856"/>
          </a:xfrm>
          <a:solidFill>
            <a:srgbClr val="FFCCFF"/>
          </a:solidFill>
        </p:spPr>
        <p:txBody>
          <a:bodyPr/>
          <a:lstStyle/>
          <a:p>
            <a:pPr algn="ctr"/>
            <a:r>
              <a:rPr lang="th-TH" sz="6600" b="1" dirty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ขั้นตอนการ</a:t>
            </a:r>
            <a:r>
              <a:rPr lang="th-TH" sz="6600" b="1" dirty="0" smtClean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จัดทำ</a:t>
            </a:r>
            <a:r>
              <a:rPr lang="en-US" sz="6600" b="1" dirty="0" smtClean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SAR</a:t>
            </a:r>
            <a:endParaRPr lang="th-TH" sz="6600" dirty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453650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900430" algn="l"/>
              </a:tabLst>
            </a:pPr>
            <a:r>
              <a:rPr lang="th-TH" sz="44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ขั้นที่ </a:t>
            </a:r>
            <a:r>
              <a:rPr lang="th-TH" sz="4400" b="1" dirty="0" smtClean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๑ แต่งตั้งคณะกรรมการ</a:t>
            </a:r>
            <a:r>
              <a:rPr lang="th-TH" sz="4400" b="1" dirty="0">
                <a:solidFill>
                  <a:srgbClr val="00B050"/>
                </a:solidFill>
                <a:latin typeface="Angsana New" pitchFamily="18" charset="-34"/>
                <a:ea typeface="Calibri"/>
                <a:cs typeface="Angsana New" pitchFamily="18" charset="-34"/>
              </a:rPr>
              <a:t>		</a:t>
            </a:r>
            <a:endParaRPr lang="en-US" sz="4400" b="1" dirty="0">
              <a:solidFill>
                <a:srgbClr val="00B050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900430" algn="l"/>
                <a:tab pos="1428750" algn="l"/>
              </a:tabLst>
            </a:pPr>
            <a:r>
              <a:rPr lang="th-TH" sz="4400" b="1" dirty="0" smtClean="0">
                <a:solidFill>
                  <a:srgbClr val="66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ขั้น</a:t>
            </a:r>
            <a:r>
              <a:rPr lang="th-TH" sz="4400" b="1" dirty="0">
                <a:solidFill>
                  <a:srgbClr val="66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ที่ </a:t>
            </a:r>
            <a:r>
              <a:rPr lang="th-TH" sz="4400" b="1" dirty="0" smtClean="0">
                <a:solidFill>
                  <a:srgbClr val="66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๒ รวบรวม</a:t>
            </a:r>
            <a:r>
              <a:rPr lang="th-TH" sz="4400" b="1" dirty="0">
                <a:solidFill>
                  <a:srgbClr val="66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ข้อมูล</a:t>
            </a:r>
            <a:r>
              <a:rPr lang="th-TH" sz="4400" b="1" dirty="0" smtClean="0">
                <a:solidFill>
                  <a:srgbClr val="66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สารสนเทศ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900430" algn="l"/>
                <a:tab pos="1428750" algn="l"/>
              </a:tabLst>
            </a:pPr>
            <a:r>
              <a:rPr lang="th-TH" sz="4400" b="1" dirty="0" smtClean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ขั้น</a:t>
            </a:r>
            <a:r>
              <a:rPr lang="th-TH" sz="4400" b="1" dirty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ที่ ๓</a:t>
            </a:r>
            <a:r>
              <a:rPr lang="th-TH" sz="4400" b="1" dirty="0" smtClean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สรุป</a:t>
            </a:r>
            <a:r>
              <a:rPr lang="th-TH" sz="4400" b="1" dirty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และจัดทำรายงานผลการประเมิน</a:t>
            </a:r>
            <a:r>
              <a:rPr lang="th-TH" sz="4400" b="1" dirty="0" smtClean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ตนเอง       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900430" algn="l"/>
                <a:tab pos="1428750" algn="l"/>
              </a:tabLst>
            </a:pPr>
            <a:r>
              <a:rPr lang="th-TH" sz="4400" b="1" dirty="0" smtClean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ขั้น</a:t>
            </a:r>
            <a:r>
              <a:rPr lang="th-TH" sz="4400" b="1" dirty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ที่ </a:t>
            </a:r>
            <a:r>
              <a:rPr lang="th-TH" sz="4400" b="1" dirty="0" smtClean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๔ นำเสนอ</a:t>
            </a:r>
            <a:r>
              <a:rPr lang="th-TH" sz="4400" b="1" dirty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คณะกรรมการบริหารโรงเรียนพิจารณาให้ความเห็นชอบ </a:t>
            </a:r>
            <a:endParaRPr lang="en-US" sz="4400" b="1" dirty="0">
              <a:solidFill>
                <a:srgbClr val="FF0000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742950" algn="l"/>
                <a:tab pos="900430" algn="l"/>
                <a:tab pos="1260475" algn="l"/>
                <a:tab pos="1428750" algn="l"/>
              </a:tabLst>
            </a:pPr>
            <a:r>
              <a:rPr lang="th-TH" sz="4400" b="1" dirty="0" smtClean="0">
                <a:solidFill>
                  <a:srgbClr val="CC00FF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ขั้น</a:t>
            </a:r>
            <a:r>
              <a:rPr lang="th-TH" sz="4400" b="1" dirty="0">
                <a:solidFill>
                  <a:srgbClr val="CC00FF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ที่ </a:t>
            </a:r>
            <a:r>
              <a:rPr lang="th-TH" sz="4400" b="1" dirty="0" smtClean="0">
                <a:solidFill>
                  <a:srgbClr val="CC00FF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๕ เผยแพร่</a:t>
            </a:r>
            <a:r>
              <a:rPr lang="th-TH" sz="4400" b="1" dirty="0">
                <a:solidFill>
                  <a:srgbClr val="CC00FF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ต่อสาธารณชนหน่วยงานต้นสังกัด และหน่วยงานที่เกี่ยวข้อง</a:t>
            </a:r>
            <a:endParaRPr lang="en-US" sz="4400" b="1" dirty="0">
              <a:solidFill>
                <a:srgbClr val="CC00FF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indent="0">
              <a:spcBef>
                <a:spcPts val="0"/>
              </a:spcBef>
              <a:buNone/>
            </a:pPr>
            <a:endParaRPr lang="th-TH" sz="4400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83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55976" y="18433"/>
            <a:ext cx="4788024" cy="1008856"/>
          </a:xfrm>
          <a:solidFill>
            <a:srgbClr val="FFCCFF"/>
          </a:solidFill>
        </p:spPr>
        <p:txBody>
          <a:bodyPr/>
          <a:lstStyle/>
          <a:p>
            <a:pPr algn="ctr"/>
            <a:r>
              <a:rPr lang="th-TH" sz="7200" b="1" dirty="0" smtClean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โครงสร้าง</a:t>
            </a:r>
            <a:r>
              <a:rPr lang="en-US" sz="7200" b="1" dirty="0" smtClean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SAR</a:t>
            </a:r>
            <a:endParaRPr lang="th-TH" sz="7200" b="1" dirty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87016" y="1556792"/>
            <a:ext cx="8856984" cy="4536504"/>
          </a:xfrm>
        </p:spPr>
        <p:txBody>
          <a:bodyPr/>
          <a:lstStyle/>
          <a:p>
            <a:pPr marL="0" indent="0" algn="thaiDist">
              <a:spcBef>
                <a:spcPts val="0"/>
              </a:spcBef>
              <a:spcAft>
                <a:spcPts val="0"/>
              </a:spcAft>
              <a:buNone/>
              <a:tabLst>
                <a:tab pos="368300" algn="l"/>
                <a:tab pos="990600" algn="l"/>
              </a:tabLst>
            </a:pPr>
            <a:r>
              <a:rPr lang="th-TH" sz="4800" b="1" dirty="0" smtClean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ส่วน</a:t>
            </a:r>
            <a:r>
              <a:rPr lang="th-TH" sz="48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ที่ </a:t>
            </a:r>
            <a:r>
              <a:rPr lang="th-TH" sz="4800" b="1" dirty="0" smtClean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๑  </a:t>
            </a:r>
            <a:r>
              <a:rPr lang="th-TH" sz="48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บทสรุป</a:t>
            </a:r>
            <a:r>
              <a:rPr lang="th-TH" sz="4800" b="1" dirty="0">
                <a:solidFill>
                  <a:srgbClr val="00B050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ของผู้บริหาร</a:t>
            </a:r>
            <a:r>
              <a:rPr lang="th-TH" sz="48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</a:t>
            </a:r>
            <a:r>
              <a:rPr lang="th-TH" sz="4800" b="1" dirty="0" smtClean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(มี ๒ ตอน)</a:t>
            </a:r>
            <a:endParaRPr lang="en-US" sz="4800" b="1" dirty="0">
              <a:solidFill>
                <a:srgbClr val="00B050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indent="0" algn="thaiDist">
              <a:spcBef>
                <a:spcPts val="0"/>
              </a:spcBef>
              <a:spcAft>
                <a:spcPts val="0"/>
              </a:spcAft>
              <a:buNone/>
              <a:tabLst>
                <a:tab pos="900430" algn="l"/>
              </a:tabLst>
            </a:pPr>
            <a:r>
              <a:rPr lang="th-TH" sz="4800" b="1" dirty="0" smtClean="0">
                <a:solidFill>
                  <a:srgbClr val="66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ส่วน</a:t>
            </a:r>
            <a:r>
              <a:rPr lang="th-TH" sz="4800" b="1" dirty="0">
                <a:solidFill>
                  <a:srgbClr val="66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ที่ </a:t>
            </a:r>
            <a:r>
              <a:rPr lang="th-TH" sz="4800" b="1" dirty="0" smtClean="0">
                <a:solidFill>
                  <a:srgbClr val="66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๒  </a:t>
            </a:r>
            <a:r>
              <a:rPr lang="th-TH" sz="4800" b="1" dirty="0">
                <a:solidFill>
                  <a:srgbClr val="66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รายงานผลการประเมินตนเอง</a:t>
            </a:r>
            <a:endParaRPr lang="en-US" sz="4800" b="1" dirty="0">
              <a:solidFill>
                <a:srgbClr val="6600CC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indent="0" algn="thaiDist">
              <a:spcBef>
                <a:spcPts val="0"/>
              </a:spcBef>
              <a:spcAft>
                <a:spcPts val="0"/>
              </a:spcAft>
              <a:buNone/>
              <a:tabLst>
                <a:tab pos="900430" algn="l"/>
              </a:tabLst>
            </a:pPr>
            <a:r>
              <a:rPr lang="th-TH" sz="48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 </a:t>
            </a:r>
            <a:r>
              <a:rPr lang="th-TH" sz="4800" b="1" dirty="0" smtClean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</a:t>
            </a:r>
            <a:r>
              <a:rPr lang="th-TH" sz="4800" b="1" dirty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ตอนที่ </a:t>
            </a:r>
            <a:r>
              <a:rPr lang="th-TH" sz="4800" b="1" dirty="0" smtClean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๑ </a:t>
            </a:r>
            <a:r>
              <a:rPr lang="th-TH" sz="4800" b="1" dirty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ข้อมูลพื้นฐานของ</a:t>
            </a:r>
            <a:r>
              <a:rPr lang="th-TH" sz="4800" b="1" dirty="0" smtClean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สถานศึกษา(๓)</a:t>
            </a:r>
            <a:endParaRPr lang="en-US" sz="4800" b="1" dirty="0">
              <a:solidFill>
                <a:srgbClr val="663300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indent="0" algn="thaiDist">
              <a:spcBef>
                <a:spcPts val="0"/>
              </a:spcBef>
              <a:spcAft>
                <a:spcPts val="0"/>
              </a:spcAft>
              <a:buNone/>
              <a:tabLst>
                <a:tab pos="900430" algn="l"/>
              </a:tabLst>
            </a:pPr>
            <a:r>
              <a:rPr lang="th-TH" sz="4800" b="1" dirty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 </a:t>
            </a:r>
            <a:r>
              <a:rPr lang="th-TH" sz="4800" b="1" dirty="0" smtClean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</a:t>
            </a:r>
            <a:r>
              <a:rPr lang="th-TH" sz="4800" b="1" dirty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ตอนที่ </a:t>
            </a:r>
            <a:r>
              <a:rPr lang="th-TH" sz="4800" b="1" dirty="0" smtClean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๒ </a:t>
            </a:r>
            <a:r>
              <a:rPr lang="th-TH" sz="4800" b="1" dirty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ผลการประเมินตนเองของ</a:t>
            </a:r>
            <a:r>
              <a:rPr lang="th-TH" sz="4800" b="1" dirty="0" smtClean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สถานศึกษา(๒)</a:t>
            </a:r>
            <a:endParaRPr lang="en-US" sz="4800" b="1" dirty="0">
              <a:solidFill>
                <a:srgbClr val="663300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indent="0" algn="thaiDist">
              <a:spcBef>
                <a:spcPts val="0"/>
              </a:spcBef>
              <a:spcAft>
                <a:spcPts val="0"/>
              </a:spcAft>
              <a:buNone/>
              <a:tabLst>
                <a:tab pos="900430" algn="l"/>
              </a:tabLst>
            </a:pPr>
            <a:r>
              <a:rPr lang="th-TH" sz="4800" b="1" dirty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  </a:t>
            </a:r>
            <a:r>
              <a:rPr lang="th-TH" sz="4800" b="1" dirty="0" smtClean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ตอน</a:t>
            </a:r>
            <a:r>
              <a:rPr lang="th-TH" sz="4800" b="1" dirty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ที่ </a:t>
            </a:r>
            <a:r>
              <a:rPr lang="th-TH" sz="4800" b="1" dirty="0" smtClean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๓ </a:t>
            </a:r>
            <a:r>
              <a:rPr lang="th-TH" sz="4800" b="1" dirty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สรุปผลการ</a:t>
            </a:r>
            <a:r>
              <a:rPr lang="th-TH" sz="4800" b="1" dirty="0" smtClean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พัฒนา(๖)</a:t>
            </a:r>
            <a:endParaRPr lang="en-US" sz="4800" b="1" dirty="0">
              <a:solidFill>
                <a:srgbClr val="663300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8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</a:t>
            </a:r>
            <a:r>
              <a:rPr lang="th-TH" sz="4800" b="1" dirty="0" smtClean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ภาคผนวก </a:t>
            </a:r>
            <a:endParaRPr lang="th-TH" sz="48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519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8432"/>
            <a:ext cx="9144000" cy="1250327"/>
          </a:xfrm>
          <a:solidFill>
            <a:srgbClr val="FFCCFF"/>
          </a:solidFill>
        </p:spPr>
        <p:txBody>
          <a:bodyPr/>
          <a:lstStyle/>
          <a:p>
            <a:pPr algn="ctr"/>
            <a:r>
              <a:rPr lang="th-TH" sz="8000" b="1" dirty="0" smtClean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ส่วนที่ ๑ บทสรุป</a:t>
            </a:r>
            <a:r>
              <a:rPr lang="th-TH" sz="80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ของ</a:t>
            </a:r>
            <a:r>
              <a:rPr lang="th-TH" sz="8000" b="1" dirty="0" smtClean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ผู้บริหาร</a:t>
            </a:r>
            <a:endParaRPr lang="th-TH" sz="8000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4536504"/>
          </a:xfrm>
        </p:spPr>
        <p:txBody>
          <a:bodyPr/>
          <a:lstStyle/>
          <a:p>
            <a:pPr marL="0" indent="0" algn="thaiDist">
              <a:spcBef>
                <a:spcPts val="0"/>
              </a:spcBef>
              <a:spcAft>
                <a:spcPts val="0"/>
              </a:spcAft>
              <a:buNone/>
              <a:tabLst>
                <a:tab pos="1350645" algn="l"/>
                <a:tab pos="1890395" algn="l"/>
              </a:tabLst>
            </a:pPr>
            <a:r>
              <a:rPr lang="th-TH" sz="4400" b="1" dirty="0" smtClean="0">
                <a:solidFill>
                  <a:srgbClr val="0000CC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๑.ข้อมูล</a:t>
            </a:r>
            <a:r>
              <a:rPr lang="th-TH" sz="4400" b="1" dirty="0">
                <a:solidFill>
                  <a:srgbClr val="0000CC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พื้นฐานของ</a:t>
            </a:r>
            <a:r>
              <a:rPr lang="th-TH" sz="4400" b="1" dirty="0" smtClean="0">
                <a:solidFill>
                  <a:srgbClr val="0000CC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สถานศึกษา </a:t>
            </a:r>
            <a:endParaRPr lang="en-US" sz="4400" b="1" dirty="0">
              <a:solidFill>
                <a:srgbClr val="0000CC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indent="0" algn="thaiDist">
              <a:spcBef>
                <a:spcPts val="0"/>
              </a:spcBef>
              <a:spcAft>
                <a:spcPts val="0"/>
              </a:spcAft>
              <a:buNone/>
              <a:tabLst>
                <a:tab pos="1350645" algn="l"/>
                <a:tab pos="1890395" algn="l"/>
              </a:tabLst>
            </a:pPr>
            <a:r>
              <a:rPr lang="th-TH" sz="4400" b="1" dirty="0" smtClean="0">
                <a:solidFill>
                  <a:srgbClr val="0000CC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๒.การ</a:t>
            </a:r>
            <a:r>
              <a:rPr lang="th-TH" sz="4400" b="1" dirty="0">
                <a:solidFill>
                  <a:srgbClr val="0000CC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นำเสนอผลการประเมินตอบตาม</a:t>
            </a:r>
            <a:r>
              <a:rPr lang="th-TH" sz="4400" b="1" dirty="0" smtClean="0">
                <a:solidFill>
                  <a:srgbClr val="0000CC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ประเด็น ๓ </a:t>
            </a:r>
            <a:r>
              <a:rPr lang="th-TH" sz="4400" b="1" dirty="0">
                <a:solidFill>
                  <a:srgbClr val="0000CC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ข้อ </a:t>
            </a:r>
            <a:endParaRPr lang="th-TH" sz="4400" b="1" dirty="0" smtClean="0">
              <a:solidFill>
                <a:srgbClr val="0000CC"/>
              </a:solidFill>
              <a:latin typeface="Angsana New" pitchFamily="18" charset="-34"/>
              <a:ea typeface="Calibri"/>
              <a:cs typeface="Angsana New" pitchFamily="18" charset="-34"/>
            </a:endParaRPr>
          </a:p>
          <a:p>
            <a:pPr marL="0" indent="0" algn="thaiDist">
              <a:spcBef>
                <a:spcPts val="0"/>
              </a:spcBef>
              <a:spcAft>
                <a:spcPts val="0"/>
              </a:spcAft>
              <a:buNone/>
              <a:tabLst>
                <a:tab pos="1350645" algn="l"/>
                <a:tab pos="1890395" algn="l"/>
              </a:tabLst>
            </a:pP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  <a:ea typeface="Calibri"/>
                <a:cs typeface="Angsana New" pitchFamily="18" charset="-34"/>
              </a:rPr>
              <a:t>  -ปัจจุบันโรงเรียนจัดการศึกษาอยู่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ในมาตรฐานการศึกษาของสถานศึกษาระดับ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ใด</a:t>
            </a:r>
            <a:endParaRPr lang="th-TH" sz="4000" b="1" dirty="0">
              <a:solidFill>
                <a:srgbClr val="FF0000"/>
              </a:solidFill>
              <a:latin typeface="Angsana New" pitchFamily="18" charset="-34"/>
              <a:ea typeface="Calibri"/>
              <a:cs typeface="Angsana New" pitchFamily="18" charset="-34"/>
            </a:endParaRPr>
          </a:p>
          <a:p>
            <a:pPr marL="0" indent="0" algn="thaiDist">
              <a:spcBef>
                <a:spcPts val="0"/>
              </a:spcBef>
              <a:spcAft>
                <a:spcPts val="0"/>
              </a:spcAft>
              <a:buNone/>
              <a:tabLst>
                <a:tab pos="1350645" algn="l"/>
                <a:tab pos="1890395" algn="l"/>
              </a:tabLst>
            </a:pP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  <a:ea typeface="Calibri"/>
                <a:cs typeface="Angsana New" pitchFamily="18" charset="-34"/>
              </a:rPr>
              <a:t>  -มีหลักฐานสนับสนุนผล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การ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ประเมินตนเอง  </a:t>
            </a:r>
            <a:r>
              <a:rPr lang="th-TH" sz="4000" b="1" dirty="0" err="1" smtClean="0">
                <a:solidFill>
                  <a:srgbClr val="FF0000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ร.ร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  <a:ea typeface="Calibri"/>
                <a:cs typeface="Angsana New" pitchFamily="18" charset="-34"/>
              </a:rPr>
              <a:t>. มีผลการประเมินอยู่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ในระดับคุณภาพ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นั้น  ระบุ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ให้ชัดเจนตามเกณฑ์ของโรงเรียน </a:t>
            </a:r>
            <a:endParaRPr lang="th-TH" sz="4000" b="1" dirty="0" smtClean="0">
              <a:solidFill>
                <a:srgbClr val="FF0000"/>
              </a:solidFill>
              <a:latin typeface="Angsana New" pitchFamily="18" charset="-34"/>
              <a:ea typeface="Calibri"/>
              <a:cs typeface="Angsana New" pitchFamily="18" charset="-34"/>
            </a:endParaRPr>
          </a:p>
          <a:p>
            <a:pPr marL="0" indent="0" algn="thaiDist">
              <a:spcBef>
                <a:spcPts val="0"/>
              </a:spcBef>
              <a:spcAft>
                <a:spcPts val="0"/>
              </a:spcAft>
              <a:buNone/>
              <a:tabLst>
                <a:tab pos="1350645" algn="l"/>
                <a:tab pos="1890395" algn="l"/>
              </a:tabLst>
            </a:pP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  <a:ea typeface="Calibri"/>
                <a:cs typeface="Angsana New" pitchFamily="18" charset="-34"/>
              </a:rPr>
              <a:t>  -มีแผนจะพัฒนาตนเองต่อไปอย่างไรให้ได้ </a:t>
            </a:r>
            <a:r>
              <a:rPr lang="th-TH" sz="4000" b="1" dirty="0" err="1" smtClean="0">
                <a:solidFill>
                  <a:srgbClr val="FF0000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มตฐ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  <a:ea typeface="Calibri"/>
                <a:cs typeface="Angsana New" pitchFamily="18" charset="-34"/>
              </a:rPr>
              <a:t>.ที่ดีขึ้นกว่าเดิม ๑ ระดับ</a:t>
            </a:r>
            <a:endParaRPr lang="en-US" sz="4000" b="1" dirty="0">
              <a:solidFill>
                <a:srgbClr val="FF0000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717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C:\Users\korpai\Desktop\ประชุมประกัน 19-22สค61พาลาสโซ\ppt\อบรม สช 17-19มค62 3มตฐ ทำตามแผน sar\ดร ไพรวัลย์A3_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43408"/>
            <a:ext cx="9505056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42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8432"/>
            <a:ext cx="9144000" cy="1250327"/>
          </a:xfrm>
          <a:solidFill>
            <a:srgbClr val="FFCCFF"/>
          </a:solidFill>
        </p:spPr>
        <p:txBody>
          <a:bodyPr/>
          <a:lstStyle/>
          <a:p>
            <a:pPr algn="ctr"/>
            <a:r>
              <a:rPr lang="th-TH" sz="6600" b="1" dirty="0" smtClean="0">
                <a:solidFill>
                  <a:srgbClr val="66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ส่วนที่ ๒ </a:t>
            </a:r>
            <a:r>
              <a:rPr lang="th-TH" sz="6600" b="1" dirty="0">
                <a:solidFill>
                  <a:srgbClr val="66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รายงานผลการประเมิน</a:t>
            </a:r>
            <a:r>
              <a:rPr lang="th-TH" sz="6600" b="1" dirty="0" smtClean="0">
                <a:solidFill>
                  <a:srgbClr val="66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ตนเอง</a:t>
            </a:r>
            <a:endParaRPr lang="th-TH" sz="6600" b="1" dirty="0">
              <a:solidFill>
                <a:srgbClr val="6600CC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9" y="1700808"/>
            <a:ext cx="8496943" cy="3744416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  <a:tabLst>
                <a:tab pos="990600" algn="l"/>
                <a:tab pos="1350645" algn="l"/>
                <a:tab pos="1600200" algn="l"/>
                <a:tab pos="1980565" algn="l"/>
              </a:tabLst>
            </a:pPr>
            <a:r>
              <a:rPr lang="th-TH" sz="4800" b="1" dirty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ตอนที่ </a:t>
            </a:r>
            <a:r>
              <a:rPr lang="th-TH" sz="4800" b="1" dirty="0" smtClean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๑ ข้อมูล</a:t>
            </a:r>
            <a:r>
              <a:rPr lang="th-TH" sz="4800" b="1" dirty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พื้นฐานของ</a:t>
            </a:r>
            <a:r>
              <a:rPr lang="th-TH" sz="4800" b="1" dirty="0" smtClean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สถานศึกษา(๓)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350645" algn="l"/>
                <a:tab pos="1890395" algn="l"/>
              </a:tabLst>
            </a:pPr>
            <a:r>
              <a:rPr lang="th-TH" sz="4800" b="1" dirty="0" smtClean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ตอน</a:t>
            </a:r>
            <a:r>
              <a:rPr lang="th-TH" sz="4800" b="1" dirty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ที่ </a:t>
            </a:r>
            <a:r>
              <a:rPr lang="th-TH" sz="4800" b="1" dirty="0" smtClean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๒ ผล</a:t>
            </a:r>
            <a:r>
              <a:rPr lang="th-TH" sz="4800" b="1" dirty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การประเมินตนเองของ</a:t>
            </a:r>
            <a:r>
              <a:rPr lang="th-TH" sz="4800" b="1" dirty="0" smtClean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สถานศึกษา(๒)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350645" algn="l"/>
                <a:tab pos="1890395" algn="l"/>
              </a:tabLst>
            </a:pPr>
            <a:r>
              <a:rPr lang="th-TH" sz="4800" b="1" dirty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ตอนที่ </a:t>
            </a:r>
            <a:r>
              <a:rPr lang="th-TH" sz="4800" b="1" dirty="0" smtClean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๓ สรุปผลการพัฒนา(๖)</a:t>
            </a:r>
            <a:endParaRPr lang="en-US" sz="4800" b="1" dirty="0">
              <a:solidFill>
                <a:srgbClr val="0000CC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14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8432"/>
            <a:ext cx="9144000" cy="1250327"/>
          </a:xfrm>
          <a:solidFill>
            <a:srgbClr val="FFCCFF"/>
          </a:solidFill>
        </p:spPr>
        <p:txBody>
          <a:bodyPr/>
          <a:lstStyle/>
          <a:p>
            <a:pPr lvl="0" algn="ctr">
              <a:spcBef>
                <a:spcPct val="20000"/>
              </a:spcBef>
              <a:spcAft>
                <a:spcPts val="0"/>
              </a:spcAft>
              <a:tabLst>
                <a:tab pos="990600" algn="l"/>
                <a:tab pos="1350645" algn="l"/>
                <a:tab pos="1600200" algn="l"/>
                <a:tab pos="1980565" algn="l"/>
              </a:tabLst>
            </a:pPr>
            <a:r>
              <a:rPr lang="th-TH" sz="6000" b="1" dirty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ตอน</a:t>
            </a:r>
            <a:r>
              <a:rPr lang="th-TH" sz="6000" b="1" dirty="0" smtClean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ที่ ๑ ข้อมูล</a:t>
            </a:r>
            <a:r>
              <a:rPr lang="th-TH" sz="6000" b="1" dirty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พื้นฐานของ</a:t>
            </a:r>
            <a:r>
              <a:rPr lang="th-TH" sz="6000" b="1" dirty="0" smtClean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สถานศึกษา(๓)</a:t>
            </a:r>
            <a:endParaRPr lang="th-TH" sz="6000" b="1" dirty="0">
              <a:solidFill>
                <a:srgbClr val="6633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30" y="1700808"/>
            <a:ext cx="8496944" cy="453650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900430" algn="l"/>
                <a:tab pos="1350645" algn="l"/>
                <a:tab pos="1428750" algn="l"/>
                <a:tab pos="1600200" algn="l"/>
                <a:tab pos="1980565" algn="l"/>
              </a:tabLst>
            </a:pPr>
            <a:r>
              <a:rPr lang="th-TH" sz="6000" b="1" spc="-30" dirty="0" smtClean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ข้อมูล</a:t>
            </a:r>
            <a:r>
              <a:rPr lang="th-TH" sz="6000" b="1" spc="-30" dirty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ทั่วไปของสถานศึกษา  </a:t>
            </a:r>
            <a:r>
              <a:rPr lang="en-US" sz="6000" b="1" spc="-30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	</a:t>
            </a:r>
            <a:endParaRPr lang="th-TH" sz="6000" b="1" spc="-30" dirty="0" smtClean="0">
              <a:solidFill>
                <a:srgbClr val="00B050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900430" algn="l"/>
                <a:tab pos="1350645" algn="l"/>
                <a:tab pos="1428750" algn="l"/>
                <a:tab pos="1600200" algn="l"/>
                <a:tab pos="1980565" algn="l"/>
              </a:tabLst>
            </a:pPr>
            <a:r>
              <a:rPr lang="th-TH" sz="6000" b="1" dirty="0" smtClean="0">
                <a:solidFill>
                  <a:srgbClr val="6600FF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ข้อมูล</a:t>
            </a:r>
            <a:r>
              <a:rPr lang="th-TH" sz="6000" b="1" dirty="0">
                <a:solidFill>
                  <a:srgbClr val="6600FF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ครูและบุคลากรทางการศึกษา</a:t>
            </a:r>
            <a:r>
              <a:rPr lang="th-TH" sz="60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	</a:t>
            </a:r>
            <a:endParaRPr lang="th-TH" sz="6000" b="1" dirty="0" smtClean="0">
              <a:solidFill>
                <a:srgbClr val="00B050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900430" algn="l"/>
                <a:tab pos="1350645" algn="l"/>
                <a:tab pos="1428750" algn="l"/>
                <a:tab pos="1600200" algn="l"/>
                <a:tab pos="1980565" algn="l"/>
              </a:tabLst>
            </a:pPr>
            <a:r>
              <a:rPr lang="th-TH" sz="6000" b="1" dirty="0" smtClean="0">
                <a:solidFill>
                  <a:srgbClr val="0066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ข้อมูล</a:t>
            </a:r>
            <a:r>
              <a:rPr lang="th-TH" sz="6000" b="1" dirty="0">
                <a:solidFill>
                  <a:srgbClr val="0066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นักเรียน	</a:t>
            </a:r>
            <a:endParaRPr lang="en-US" sz="6000" b="1" dirty="0">
              <a:solidFill>
                <a:srgbClr val="006600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60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82983"/>
          </a:xfrm>
          <a:solidFill>
            <a:srgbClr val="FFCCFF"/>
          </a:solidFill>
        </p:spPr>
        <p:txBody>
          <a:bodyPr/>
          <a:lstStyle/>
          <a:p>
            <a:pPr lvl="0" algn="ctr">
              <a:spcBef>
                <a:spcPct val="20000"/>
              </a:spcBef>
              <a:spcAft>
                <a:spcPts val="0"/>
              </a:spcAft>
              <a:tabLst>
                <a:tab pos="990600" algn="l"/>
                <a:tab pos="1350645" algn="l"/>
                <a:tab pos="1600200" algn="l"/>
                <a:tab pos="1980565" algn="l"/>
              </a:tabLst>
            </a:pPr>
            <a:r>
              <a:rPr lang="th-TH" sz="6000" b="1" dirty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ตอน</a:t>
            </a:r>
            <a:r>
              <a:rPr lang="th-TH" sz="6000" b="1" dirty="0" smtClean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ที่ ๒ ผล</a:t>
            </a:r>
            <a:r>
              <a:rPr lang="th-TH" sz="6000" b="1" dirty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การประเมินตนเองของ</a:t>
            </a:r>
            <a:r>
              <a:rPr lang="th-TH" sz="6000" b="1" dirty="0" smtClean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สถานศึกษา(๒)</a:t>
            </a:r>
            <a:endParaRPr lang="th-TH" sz="6000" b="1" dirty="0">
              <a:solidFill>
                <a:srgbClr val="6633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96855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900430" algn="l"/>
                <a:tab pos="1350645" algn="l"/>
                <a:tab pos="1428750" algn="l"/>
                <a:tab pos="1600200" algn="l"/>
                <a:tab pos="1980565" algn="l"/>
              </a:tabLst>
            </a:pPr>
            <a:r>
              <a:rPr lang="th-TH" sz="4800" b="1" dirty="0" smtClean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๑.ผลการประเมิน</a:t>
            </a:r>
            <a:r>
              <a:rPr lang="th-TH" sz="6000" b="1" dirty="0" smtClean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รายมาตรฐาน</a:t>
            </a:r>
            <a:r>
              <a:rPr lang="en-US" sz="6000" b="1" dirty="0" smtClean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</a:t>
            </a:r>
            <a:r>
              <a:rPr lang="th-TH" sz="4800" b="1" dirty="0" smtClean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(</a:t>
            </a:r>
            <a:r>
              <a:rPr lang="th-TH" sz="3600" b="1" dirty="0" smtClean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ปฐมวัย/ขั้นพื้นฐาน</a:t>
            </a:r>
            <a:r>
              <a:rPr lang="th-TH" sz="3600" b="1" dirty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)</a:t>
            </a:r>
            <a:r>
              <a:rPr lang="en-US" sz="3600" b="1" dirty="0" smtClean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</a:t>
            </a:r>
            <a:endParaRPr lang="th-TH" sz="3600" b="1" dirty="0" smtClean="0">
              <a:solidFill>
                <a:srgbClr val="0000CC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900430" algn="l"/>
                <a:tab pos="1350645" algn="l"/>
                <a:tab pos="1428750" algn="l"/>
                <a:tab pos="1600200" algn="l"/>
                <a:tab pos="1980565" algn="l"/>
              </a:tabLst>
            </a:pPr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๑)ระดับ</a:t>
            </a:r>
            <a:r>
              <a:rPr lang="th-TH" sz="4800" b="1" dirty="0">
                <a:solidFill>
                  <a:srgbClr val="00206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คุณภาพ </a:t>
            </a:r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  </a:t>
            </a:r>
            <a:r>
              <a:rPr lang="th-TH" sz="4800" b="1" dirty="0" smtClean="0">
                <a:solidFill>
                  <a:srgbClr val="6600FF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๒)กระบวนการพัฒนา</a:t>
            </a:r>
            <a:r>
              <a:rPr lang="th-TH" sz="4800" b="1" dirty="0">
                <a:solidFill>
                  <a:srgbClr val="6600FF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และผลการดำเนินงาน     </a:t>
            </a:r>
            <a:r>
              <a:rPr lang="th-TH" sz="4800" b="1" dirty="0" smtClean="0">
                <a:solidFill>
                  <a:srgbClr val="6600FF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       </a:t>
            </a:r>
            <a:r>
              <a:rPr lang="th-TH" sz="4800" b="1" dirty="0" smtClean="0">
                <a:solidFill>
                  <a:srgbClr val="0066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๓)จุดเด่น        </a:t>
            </a:r>
            <a:r>
              <a:rPr lang="th-TH" sz="4800" b="1" dirty="0" smtClean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๔)จุด</a:t>
            </a:r>
            <a:r>
              <a:rPr lang="th-TH" sz="48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ควรพัฒนา </a:t>
            </a:r>
            <a:endParaRPr lang="th-TH" sz="4800" b="1" dirty="0" smtClean="0">
              <a:solidFill>
                <a:srgbClr val="00B050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900430" algn="l"/>
                <a:tab pos="1350645" algn="l"/>
                <a:tab pos="1428750" algn="l"/>
                <a:tab pos="1600200" algn="l"/>
                <a:tab pos="1980565" algn="l"/>
              </a:tabLst>
            </a:pPr>
            <a:r>
              <a:rPr lang="th-TH" sz="4800" b="1" dirty="0" smtClean="0">
                <a:solidFill>
                  <a:srgbClr val="CC00FF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๕)การ</a:t>
            </a:r>
            <a:r>
              <a:rPr lang="th-TH" sz="4800" b="1" dirty="0">
                <a:solidFill>
                  <a:srgbClr val="CC00FF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ปฏิบัติที่เป็นแบบอย่างที่ดี หรือดี</a:t>
            </a:r>
            <a:r>
              <a:rPr lang="th-TH" sz="4800" b="1" dirty="0" smtClean="0">
                <a:solidFill>
                  <a:srgbClr val="CC00FF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เลิศ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900430" algn="l"/>
                <a:tab pos="1350645" algn="l"/>
                <a:tab pos="1428750" algn="l"/>
                <a:tab pos="1600200" algn="l"/>
                <a:tab pos="1980565" algn="l"/>
              </a:tabLst>
            </a:pPr>
            <a:endParaRPr lang="th-TH" sz="4800" b="1" dirty="0" smtClean="0">
              <a:solidFill>
                <a:srgbClr val="CC00FF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900430" algn="l"/>
                <a:tab pos="1350645" algn="l"/>
                <a:tab pos="1428750" algn="l"/>
                <a:tab pos="1600200" algn="l"/>
                <a:tab pos="1980565" algn="l"/>
              </a:tabLst>
            </a:pPr>
            <a:r>
              <a:rPr lang="th-TH" sz="4800" b="1" dirty="0" smtClean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๒.สรุปผลการประเมินใน</a:t>
            </a:r>
            <a:r>
              <a:rPr lang="th-TH" sz="6000" b="1" dirty="0" smtClean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ภาพรวม</a:t>
            </a:r>
            <a:endParaRPr lang="en-US" sz="6000" b="1" dirty="0">
              <a:solidFill>
                <a:srgbClr val="FF0000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68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1967" y="260649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th-TH" sz="8000" b="1" dirty="0" smtClean="0">
                <a:solidFill>
                  <a:srgbClr val="6600FF"/>
                </a:solidFill>
              </a:rPr>
              <a:t>กำหนดระดับคุณภาพสถานศึกษา</a:t>
            </a:r>
            <a:endParaRPr lang="th-TH" sz="8000" b="1" dirty="0">
              <a:solidFill>
                <a:srgbClr val="6600FF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28650" y="1735290"/>
            <a:ext cx="7886700" cy="4441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5400" b="1" dirty="0" smtClean="0">
                <a:solidFill>
                  <a:srgbClr val="FF0000"/>
                </a:solidFill>
              </a:rPr>
              <a:t>๑.ระดับกำลังพัฒนา</a:t>
            </a:r>
          </a:p>
          <a:p>
            <a:pPr marL="0" indent="0">
              <a:buNone/>
            </a:pPr>
            <a:r>
              <a:rPr lang="th-TH" sz="5400" b="1" dirty="0" smtClean="0">
                <a:solidFill>
                  <a:srgbClr val="800000"/>
                </a:solidFill>
              </a:rPr>
              <a:t>๒.ระดับปานกลาง</a:t>
            </a:r>
          </a:p>
          <a:p>
            <a:pPr marL="0" indent="0">
              <a:buNone/>
            </a:pPr>
            <a:r>
              <a:rPr lang="th-TH" sz="5400" b="1" dirty="0" smtClean="0">
                <a:solidFill>
                  <a:srgbClr val="006600"/>
                </a:solidFill>
              </a:rPr>
              <a:t>๓.ระดับดี</a:t>
            </a:r>
          </a:p>
          <a:p>
            <a:pPr marL="0" indent="0">
              <a:buNone/>
            </a:pPr>
            <a:r>
              <a:rPr lang="th-TH" sz="5400" b="1" dirty="0" smtClean="0">
                <a:solidFill>
                  <a:srgbClr val="00B050"/>
                </a:solidFill>
              </a:rPr>
              <a:t>๔.ระดับดีเลิศ</a:t>
            </a:r>
          </a:p>
          <a:p>
            <a:pPr marL="0" indent="0">
              <a:buNone/>
            </a:pPr>
            <a:r>
              <a:rPr lang="th-TH" sz="5400" b="1" dirty="0" smtClean="0">
                <a:solidFill>
                  <a:srgbClr val="0000CC"/>
                </a:solidFill>
              </a:rPr>
              <a:t>๕.ระดับยอดเยี่ยม</a:t>
            </a:r>
            <a:endParaRPr lang="th-TH" sz="5400" b="1" dirty="0">
              <a:solidFill>
                <a:srgbClr val="0000CC"/>
              </a:solidFill>
            </a:endParaRPr>
          </a:p>
        </p:txBody>
      </p:sp>
      <p:sp>
        <p:nvSpPr>
          <p:cNvPr id="4" name="AutoShape 2" descr="à¸à¸¥à¸à¸²à¸£à¸à¹à¸à¸«à¸²à¸£à¸¹à¸à¸ à¸²à¸à¸ªà¸³à¸«à¸£à¸±à¸ à¸£à¸¹à¸à¸ à¸²à¸à¸¢à¸­à¸à¸¢à¸µà¹à¸¢à¸¡"/>
          <p:cNvSpPr>
            <a:spLocks noChangeAspect="1" noChangeArrowheads="1"/>
          </p:cNvSpPr>
          <p:nvPr/>
        </p:nvSpPr>
        <p:spPr bwMode="auto">
          <a:xfrm>
            <a:off x="142875" y="-212725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th-TH" sz="2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2" name="Picture 4" descr="à¸à¸¥à¸à¸²à¸£à¸à¹à¸à¸«à¸²à¸£à¸¹à¸à¸ à¸²à¸à¸ªà¸³à¸«à¸£à¸±à¸ à¸£à¸¹à¸à¸ à¸²à¸à¸¢à¸­à¸à¸¢à¸µà¹à¸¢à¸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228" y="18"/>
            <a:ext cx="1841789" cy="26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186" y="4212324"/>
            <a:ext cx="1978697" cy="264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59567">
            <a:off x="5414119" y="2306598"/>
            <a:ext cx="2191915" cy="164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5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4744"/>
          </a:xfrm>
          <a:solidFill>
            <a:srgbClr val="FFCCFF"/>
          </a:solidFill>
        </p:spPr>
        <p:txBody>
          <a:bodyPr/>
          <a:lstStyle/>
          <a:p>
            <a:pPr lvl="0" algn="ctr">
              <a:spcBef>
                <a:spcPts val="0"/>
              </a:spcBef>
              <a:spcAft>
                <a:spcPts val="0"/>
              </a:spcAft>
              <a:tabLst>
                <a:tab pos="1350645" algn="l"/>
                <a:tab pos="1890395" algn="l"/>
              </a:tabLst>
            </a:pPr>
            <a:r>
              <a:rPr lang="th-TH" sz="6600" b="1" dirty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ตอน</a:t>
            </a:r>
            <a:r>
              <a:rPr lang="th-TH" sz="6600" b="1" dirty="0" smtClean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ที่ ๓ </a:t>
            </a:r>
            <a:r>
              <a:rPr lang="th-TH" sz="6600" b="1" dirty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สรุปผลการพัฒนา</a:t>
            </a:r>
            <a:r>
              <a:rPr lang="th-TH" sz="6600" b="1" dirty="0" smtClean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(๖)</a:t>
            </a:r>
            <a:endParaRPr lang="th-TH" sz="6600" b="1" dirty="0">
              <a:solidFill>
                <a:srgbClr val="6633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1" y="1484784"/>
            <a:ext cx="8712968" cy="4968552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  <a:tabLst>
                <a:tab pos="457200" algn="l"/>
                <a:tab pos="1350645" algn="l"/>
                <a:tab pos="1620520" algn="l"/>
                <a:tab pos="2000250" algn="l"/>
                <a:tab pos="2171700" algn="l"/>
              </a:tabLst>
            </a:pPr>
            <a:r>
              <a:rPr lang="th-TH" sz="5400" b="1" dirty="0" smtClean="0">
                <a:solidFill>
                  <a:srgbClr val="6600FF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๑.จุดเด่น    </a:t>
            </a:r>
            <a:r>
              <a:rPr lang="th-TH" sz="5400" b="1" dirty="0" smtClean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๒.จุด</a:t>
            </a:r>
            <a:r>
              <a:rPr lang="th-TH" sz="5400" b="1" dirty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ควรพัฒนา </a:t>
            </a:r>
            <a:r>
              <a:rPr lang="th-TH" sz="5400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	</a:t>
            </a:r>
            <a:r>
              <a:rPr lang="th-TH" sz="5400" b="1" dirty="0" smtClean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๓.แนว</a:t>
            </a:r>
            <a:r>
              <a:rPr lang="th-TH" sz="54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ทางการพัฒนา </a:t>
            </a:r>
            <a:r>
              <a:rPr lang="th-TH" sz="5400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		</a:t>
            </a:r>
            <a:r>
              <a:rPr lang="th-TH" sz="5400" b="1" dirty="0" smtClean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๔.ความ</a:t>
            </a:r>
            <a:r>
              <a:rPr lang="th-TH" sz="5400" b="1" dirty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ต้องการช่วยเหลือ </a:t>
            </a:r>
            <a:endParaRPr lang="th-TH" sz="5400" b="1" dirty="0" smtClean="0">
              <a:solidFill>
                <a:srgbClr val="0000CC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900430" algn="l"/>
                <a:tab pos="1350645" algn="l"/>
                <a:tab pos="1428750" algn="l"/>
                <a:tab pos="1600200" algn="l"/>
                <a:tab pos="1980565" algn="l"/>
              </a:tabLst>
            </a:pPr>
            <a:r>
              <a:rPr lang="th-TH" sz="5400" b="1" dirty="0" smtClean="0">
                <a:solidFill>
                  <a:srgbClr val="CC00FF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๕.</a:t>
            </a:r>
            <a:r>
              <a:rPr lang="th-TH" sz="4800" b="1" dirty="0" smtClean="0">
                <a:solidFill>
                  <a:srgbClr val="CC00FF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</a:t>
            </a:r>
            <a:r>
              <a:rPr lang="th-TH" sz="4800" b="1" dirty="0">
                <a:solidFill>
                  <a:srgbClr val="CC00FF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การปฏิบัติที่เป็นแบบอย่างที่ดี หรือดีเลิศ</a:t>
            </a:r>
            <a:endParaRPr lang="en-US" sz="4800" b="1" dirty="0">
              <a:solidFill>
                <a:srgbClr val="CC00FF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457200" algn="l"/>
                <a:tab pos="685800" algn="l"/>
                <a:tab pos="1170305" algn="l"/>
                <a:tab pos="1350645" algn="l"/>
                <a:tab pos="1620520" algn="l"/>
                <a:tab pos="2000250" algn="l"/>
                <a:tab pos="2228850" algn="l"/>
                <a:tab pos="2571750" algn="l"/>
              </a:tabLst>
            </a:pPr>
            <a:r>
              <a:rPr lang="th-TH" sz="5400" b="1" dirty="0" smtClean="0">
                <a:solidFill>
                  <a:srgbClr val="00206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๖.ประเด็นที่ต้องการให้มีการประเมินผลและติดตามตรวจสอบ จาก</a:t>
            </a:r>
            <a:r>
              <a:rPr lang="th-TH" sz="5400" b="1" dirty="0" smtClean="0">
                <a:solidFill>
                  <a:srgbClr val="C0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สมศ.</a:t>
            </a:r>
            <a:endParaRPr lang="en-US" sz="5400" dirty="0">
              <a:solidFill>
                <a:srgbClr val="C00000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91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สี่เหลี่ยมผืนผ้า 1"/>
          <p:cNvSpPr>
            <a:spLocks noChangeArrowheads="1"/>
          </p:cNvSpPr>
          <p:nvPr/>
        </p:nvSpPr>
        <p:spPr bwMode="auto">
          <a:xfrm>
            <a:off x="0" y="1346030"/>
            <a:ext cx="9144000" cy="5078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0" indent="-342900" algn="l" defTabSz="457200">
              <a:defRPr/>
            </a:pPr>
            <a:r>
              <a:rPr lang="th-TH" sz="5400" b="1" dirty="0">
                <a:solidFill>
                  <a:srgbClr val="6600CC"/>
                </a:solidFill>
                <a:cs typeface="Angsana New"/>
              </a:rPr>
              <a:t>รายงานประจำปี อาจเรียกชื่อ </a:t>
            </a:r>
            <a:r>
              <a:rPr lang="th-TH" sz="5400" b="1" dirty="0">
                <a:solidFill>
                  <a:srgbClr val="6600CC"/>
                </a:solidFill>
                <a:cs typeface="Arial" charset="0"/>
              </a:rPr>
              <a:t> </a:t>
            </a:r>
          </a:p>
          <a:p>
            <a:pPr marL="539750" indent="-342900" algn="l" defTabSz="457200">
              <a:defRPr/>
            </a:pPr>
            <a:r>
              <a:rPr lang="th-TH" sz="5400" b="1" dirty="0">
                <a:solidFill>
                  <a:srgbClr val="FF0000"/>
                </a:solidFill>
                <a:cs typeface="Angsana New"/>
              </a:rPr>
              <a:t>รายงานการพัฒนาคุณภาพการศึกษาประจำปี </a:t>
            </a:r>
          </a:p>
          <a:p>
            <a:pPr marL="539750" indent="-342900" algn="l" defTabSz="457200">
              <a:defRPr/>
            </a:pPr>
            <a:r>
              <a:rPr lang="th-TH" sz="5400" b="1" dirty="0">
                <a:solidFill>
                  <a:srgbClr val="00CC00"/>
                </a:solidFill>
                <a:cs typeface="Angsana New"/>
              </a:rPr>
              <a:t>รายงานการประเมินตนเองของ</a:t>
            </a:r>
            <a:r>
              <a:rPr lang="th-TH" sz="5400" b="1" dirty="0" smtClean="0">
                <a:solidFill>
                  <a:srgbClr val="00CC00"/>
                </a:solidFill>
                <a:cs typeface="Angsana New"/>
              </a:rPr>
              <a:t>สถานศึกษา</a:t>
            </a:r>
          </a:p>
          <a:p>
            <a:pPr marL="539750" lvl="0" indent="-342900" algn="l" defTabSz="457200">
              <a:defRPr/>
            </a:pPr>
            <a:r>
              <a:rPr lang="th-TH" sz="5400" b="1" dirty="0" smtClean="0">
                <a:solidFill>
                  <a:srgbClr val="002060"/>
                </a:solidFill>
                <a:cs typeface="Angsana New"/>
              </a:rPr>
              <a:t>รายงานผลการ</a:t>
            </a:r>
            <a:r>
              <a:rPr lang="th-TH" sz="5400" b="1" dirty="0">
                <a:solidFill>
                  <a:srgbClr val="002060"/>
                </a:solidFill>
                <a:cs typeface="Angsana New"/>
              </a:rPr>
              <a:t>ประเมินตนเองของ</a:t>
            </a:r>
            <a:r>
              <a:rPr lang="th-TH" sz="5400" b="1" dirty="0" smtClean="0">
                <a:solidFill>
                  <a:srgbClr val="002060"/>
                </a:solidFill>
                <a:cs typeface="Angsana New"/>
              </a:rPr>
              <a:t>สถานศึกษา</a:t>
            </a:r>
            <a:endParaRPr lang="th-TH" sz="5400" b="1" dirty="0">
              <a:solidFill>
                <a:srgbClr val="00CC00"/>
              </a:solidFill>
              <a:cs typeface="Angsana New"/>
            </a:endParaRPr>
          </a:p>
          <a:p>
            <a:pPr marL="539750" indent="-342900" algn="l" defTabSz="457200">
              <a:defRPr/>
            </a:pPr>
            <a:r>
              <a:rPr lang="th-TH" sz="5400" b="1" dirty="0">
                <a:solidFill>
                  <a:srgbClr val="FF00FF"/>
                </a:solidFill>
                <a:cs typeface="Angsana New"/>
              </a:rPr>
              <a:t>รายงานการประกันคุณภาพภายในของสถานศึกษา </a:t>
            </a:r>
            <a:endParaRPr lang="th-TH" sz="5400" b="1" dirty="0">
              <a:solidFill>
                <a:srgbClr val="FF00FF"/>
              </a:solidFill>
              <a:latin typeface="TH SarabunIT๙" pitchFamily="34" charset="-34"/>
              <a:cs typeface="Angsana New"/>
            </a:endParaRPr>
          </a:p>
        </p:txBody>
      </p:sp>
      <p:sp>
        <p:nvSpPr>
          <p:cNvPr id="13315" name="สี่เหลี่ยมผืนผ้า 2"/>
          <p:cNvSpPr>
            <a:spLocks noChangeArrowheads="1"/>
          </p:cNvSpPr>
          <p:nvPr/>
        </p:nvSpPr>
        <p:spPr bwMode="auto">
          <a:xfrm>
            <a:off x="0" y="22589"/>
            <a:ext cx="4248472" cy="132343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/>
            <a:r>
              <a:rPr lang="th-TH" sz="80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ชื่อเรียก</a:t>
            </a:r>
            <a:r>
              <a:rPr lang="en-US" sz="80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SAR</a:t>
            </a:r>
            <a:endParaRPr lang="th-TH" sz="8000" b="1" dirty="0" smtClean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317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48"/>
          <a:stretch>
            <a:fillRect/>
          </a:stretch>
        </p:blipFill>
        <p:spPr bwMode="auto">
          <a:xfrm>
            <a:off x="5929312" y="-4842"/>
            <a:ext cx="3214688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971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0767"/>
          </a:xfrm>
          <a:solidFill>
            <a:srgbClr val="FFCCFF"/>
          </a:solidFill>
        </p:spPr>
        <p:txBody>
          <a:bodyPr/>
          <a:lstStyle/>
          <a:p>
            <a:pPr lvl="0" algn="ctr">
              <a:spcBef>
                <a:spcPts val="0"/>
              </a:spcBef>
              <a:spcAft>
                <a:spcPts val="0"/>
              </a:spcAft>
              <a:tabLst>
                <a:tab pos="1350645" algn="l"/>
                <a:tab pos="1890395" algn="l"/>
              </a:tabLst>
            </a:pPr>
            <a:r>
              <a:rPr lang="th-TH" sz="9600" b="1" dirty="0" smtClean="0">
                <a:solidFill>
                  <a:srgbClr val="6633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ภาคผนวก</a:t>
            </a:r>
            <a:endParaRPr lang="th-TH" sz="9600" b="1" dirty="0">
              <a:solidFill>
                <a:srgbClr val="6633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9" y="1412776"/>
            <a:ext cx="8568952" cy="496855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342900" algn="l"/>
                <a:tab pos="571500" algn="l"/>
              </a:tabLst>
            </a:pPr>
            <a:r>
              <a:rPr lang="en-US" sz="4000" b="1" dirty="0">
                <a:solidFill>
                  <a:srgbClr val="00B050"/>
                </a:solidFill>
                <a:latin typeface="TH SarabunIT๙" pitchFamily="34" charset="-34"/>
                <a:ea typeface="Times New Roman"/>
                <a:cs typeface="TH SarabunIT๙" pitchFamily="34" charset="-34"/>
              </a:rPr>
              <a:t>	</a:t>
            </a:r>
            <a:r>
              <a:rPr lang="th-TH" sz="4400" b="1" dirty="0" smtClean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มาตรฐาน</a:t>
            </a:r>
            <a:r>
              <a:rPr lang="th-TH" sz="4400" b="1" dirty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การศึกษาและค่าเป้าหมายความสำเร็จของสถานศึกษา </a:t>
            </a:r>
            <a:endParaRPr lang="th-TH" sz="4400" b="1" dirty="0" smtClean="0">
              <a:solidFill>
                <a:srgbClr val="0000CC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342900" algn="l"/>
                <a:tab pos="571500" algn="l"/>
              </a:tabLst>
            </a:pPr>
            <a:r>
              <a:rPr lang="th-TH" sz="4400" b="1" dirty="0">
                <a:solidFill>
                  <a:srgbClr val="0066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รายงานการประชุมคณะกรรมการบริหารโรงเรียนพิจารณาให้ความเห็นชอบรายงานผลการประเมินตนเอง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342900" algn="l"/>
                <a:tab pos="571500" algn="l"/>
              </a:tabLst>
            </a:pPr>
            <a:r>
              <a:rPr lang="th-TH" sz="4400" b="1" dirty="0" smtClean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ผล</a:t>
            </a:r>
            <a:r>
              <a:rPr lang="th-TH" sz="4400" b="1" dirty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การประเมินคุณภาพ</a:t>
            </a:r>
            <a:r>
              <a:rPr lang="th-TH" sz="4400" b="1" dirty="0" smtClean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ภายนอก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342900" algn="l"/>
                <a:tab pos="571500" algn="l"/>
              </a:tabLst>
            </a:pPr>
            <a:r>
              <a:rPr lang="en-US" sz="44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	</a:t>
            </a:r>
            <a:r>
              <a:rPr lang="th-TH" sz="4400" b="1" dirty="0" smtClean="0">
                <a:solidFill>
                  <a:srgbClr val="6600FF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คำสั่ง</a:t>
            </a:r>
            <a:r>
              <a:rPr lang="th-TH" sz="4400" b="1" dirty="0">
                <a:solidFill>
                  <a:srgbClr val="6600FF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แต่งตั้งคณะทำงานจัดทำรายงานผลการประเมินตนเอง </a:t>
            </a:r>
            <a:endParaRPr lang="en-US" sz="4400" b="1" dirty="0">
              <a:solidFill>
                <a:srgbClr val="6600FF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  <a:tab pos="571500" algn="l"/>
              </a:tabLst>
            </a:pPr>
            <a:r>
              <a:rPr lang="th-TH" sz="44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</a:t>
            </a:r>
            <a:r>
              <a:rPr lang="th-TH" sz="4400" b="1" dirty="0" smtClean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                                      </a:t>
            </a:r>
            <a:r>
              <a:rPr lang="th-TH" sz="4400" b="1" dirty="0" smtClean="0">
                <a:solidFill>
                  <a:srgbClr val="0066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 ฯลฯ</a:t>
            </a:r>
            <a:endParaRPr lang="en-US" sz="4400" b="1" dirty="0">
              <a:solidFill>
                <a:srgbClr val="006600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375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F86767-5C40-41AD-97FF-8D17B52A8C7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4/22/2019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FE67C-FF64-4EFE-8999-333CFF72668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68" name="Picture 2" descr="D:\รูปภาพ\1427404645-Norway-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467544" y="381000"/>
            <a:ext cx="8295456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th-TH" sz="15000" b="1" dirty="0" smtClean="0">
                <a:solidFill>
                  <a:srgbClr val="FFFF00"/>
                </a:solidFill>
              </a:rPr>
              <a:t>ข</a:t>
            </a:r>
            <a:r>
              <a:rPr lang="th-TH" sz="15000" b="1" dirty="0" smtClean="0">
                <a:solidFill>
                  <a:srgbClr val="FF0000"/>
                </a:solidFill>
              </a:rPr>
              <a:t>อ</a:t>
            </a:r>
            <a:r>
              <a:rPr lang="th-TH" sz="15000" b="1" dirty="0" smtClean="0">
                <a:solidFill>
                  <a:srgbClr val="002060"/>
                </a:solidFill>
              </a:rPr>
              <a:t>ใ</a:t>
            </a:r>
            <a:r>
              <a:rPr lang="th-TH" sz="15000" b="1" dirty="0" smtClean="0">
                <a:solidFill>
                  <a:srgbClr val="9900FF"/>
                </a:solidFill>
              </a:rPr>
              <a:t>ห้</a:t>
            </a:r>
            <a:r>
              <a:rPr lang="th-TH" sz="15000" b="1" dirty="0" smtClean="0">
                <a:solidFill>
                  <a:srgbClr val="00FF00"/>
                </a:solidFill>
              </a:rPr>
              <a:t>โ</a:t>
            </a:r>
            <a:r>
              <a:rPr lang="th-TH" sz="15000" b="1" dirty="0" smtClean="0">
                <a:solidFill>
                  <a:srgbClr val="FF9933"/>
                </a:solidFill>
              </a:rPr>
              <a:t>ช</a:t>
            </a:r>
            <a:r>
              <a:rPr lang="th-TH" sz="15000" b="1" dirty="0" smtClean="0">
                <a:solidFill>
                  <a:srgbClr val="FF00FF"/>
                </a:solidFill>
              </a:rPr>
              <a:t>ค</a:t>
            </a:r>
            <a:r>
              <a:rPr lang="th-TH" sz="15000" b="1" dirty="0" smtClean="0">
                <a:solidFill>
                  <a:srgbClr val="0000CC"/>
                </a:solidFill>
              </a:rPr>
              <a:t>ดี </a:t>
            </a:r>
            <a:r>
              <a:rPr lang="th-TH" sz="15000" b="1" dirty="0" smtClean="0">
                <a:solidFill>
                  <a:srgbClr val="008000"/>
                </a:solidFill>
              </a:rPr>
              <a:t>.</a:t>
            </a:r>
            <a:r>
              <a:rPr lang="th-TH" sz="15000" b="1" dirty="0" smtClean="0">
                <a:solidFill>
                  <a:srgbClr val="FF0000"/>
                </a:solidFill>
              </a:rPr>
              <a:t>.</a:t>
            </a:r>
            <a:r>
              <a:rPr lang="th-TH" sz="15000" b="1" dirty="0" smtClean="0">
                <a:solidFill>
                  <a:srgbClr val="FFFF00"/>
                </a:solidFill>
              </a:rPr>
              <a:t>.</a:t>
            </a:r>
            <a:endParaRPr lang="en-US" sz="15000" b="1" dirty="0" smtClean="0">
              <a:solidFill>
                <a:srgbClr val="FFFF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1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1225695"/>
            <a:ext cx="9144000" cy="5632311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th-TH" sz="6000" b="1" kern="0" dirty="0" err="1">
                <a:solidFill>
                  <a:srgbClr val="0000CC"/>
                </a:solidFill>
                <a:latin typeface="Times New Roman"/>
                <a:cs typeface="Angsana New" pitchFamily="18" charset="-34"/>
              </a:rPr>
              <a:t>พรบ</a:t>
            </a:r>
            <a:r>
              <a:rPr lang="th-TH" sz="6000" b="1" kern="0" dirty="0">
                <a:solidFill>
                  <a:srgbClr val="0000CC"/>
                </a:solidFill>
                <a:latin typeface="Times New Roman"/>
                <a:cs typeface="Angsana New" pitchFamily="18" charset="-34"/>
              </a:rPr>
              <a:t>.การศึกษาแห่งชาติ พ.ศ.๒๕๔๒ ม.๔๘ ให้สถานศึกษามีการ</a:t>
            </a:r>
            <a:r>
              <a:rPr lang="th-TH" sz="6000" b="1" kern="0" dirty="0">
                <a:solidFill>
                  <a:srgbClr val="FF0000"/>
                </a:solidFill>
                <a:latin typeface="Times New Roman"/>
                <a:cs typeface="Angsana New" pitchFamily="18" charset="-34"/>
              </a:rPr>
              <a:t>จัดทำรายงานประจำปี</a:t>
            </a:r>
            <a:r>
              <a:rPr lang="th-TH" sz="6000" b="1" kern="0" dirty="0">
                <a:solidFill>
                  <a:srgbClr val="0000CC"/>
                </a:solidFill>
                <a:latin typeface="Times New Roman"/>
                <a:cs typeface="Angsana New" pitchFamily="18" charset="-34"/>
              </a:rPr>
              <a:t>เสนอต่อหน่วยงานต้นสังกัด หน่วยงานที่เกี่ยวข้อง และเปิดเผยต่อสาธารณชน เพื่อนำไปสู่การพัฒนาคุณภาพและมาตรฐานการศึกษา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31135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1095375" y="12176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/>
            <a:endParaRPr kumimoji="1" lang="th-TH" sz="1800" b="0" smtClean="0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4462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th-TH" sz="8800" smtClean="0">
                <a:solidFill>
                  <a:srgbClr val="040A8A"/>
                </a:solidFill>
                <a:latin typeface="Angsana New" pitchFamily="18" charset="-34"/>
                <a:ea typeface="Arial Unicode MS" pitchFamily="34" charset="-128"/>
                <a:cs typeface="DilleniaUPC" pitchFamily="18" charset="-34"/>
              </a:rPr>
              <a:t>ข้อ ๓ ให้สถานศึกษาปฏิบัติ</a:t>
            </a:r>
            <a:endParaRPr kumimoji="1" lang="th-TH" sz="8800" smtClean="0">
              <a:solidFill>
                <a:srgbClr val="6600FF"/>
              </a:solidFill>
              <a:ea typeface="Arial Unicode MS" pitchFamily="34" charset="-128"/>
              <a:cs typeface="JasmineUPC" pitchFamily="18" charset="-34"/>
              <a:sym typeface="Wingdings" pitchFamily="2" charset="2"/>
            </a:endParaRPr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0" y="1409700"/>
            <a:ext cx="9144000" cy="54483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th-TH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จัดให้</a:t>
            </a:r>
            <a:r>
              <a:rPr lang="th-TH" sz="4400" dirty="0" smtClean="0">
                <a:solidFill>
                  <a:srgbClr val="6600CC"/>
                </a:solidFill>
                <a:latin typeface="JasmineUPC" pitchFamily="18" charset="-34"/>
                <a:cs typeface="JasmineUPC" pitchFamily="18" charset="-34"/>
              </a:rPr>
              <a:t>มีระบบการประกันคุณภาพการศึกษาภายใน</a:t>
            </a:r>
            <a:r>
              <a:rPr lang="th-TH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สถานศึกษาโดยการ</a:t>
            </a:r>
            <a:r>
              <a:rPr lang="th-TH" sz="44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กำหนดมาตรฐานการศึกษาของสถานศึกษา</a:t>
            </a:r>
            <a:r>
              <a:rPr lang="th-TH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ให้เป็นไปตามมาตรฐานการศึกษาแต่ละระดับและประเภทการศึกษาที่รัฐมนตรีว่าการกระทรวงศึกษาธิการประกาศกำหนด พร้อมทั้ง</a:t>
            </a:r>
            <a:r>
              <a:rPr lang="th-TH" sz="44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จัดทำแผนพัฒนาการจัดการศึกษาของสถานศึกษาที่มุ่งคุณภาพตามมาตรฐานการศึกษา</a:t>
            </a:r>
            <a:r>
              <a:rPr lang="th-TH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และ</a:t>
            </a:r>
            <a:r>
              <a:rPr lang="th-TH" sz="44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ดำเนินการตามแผน</a:t>
            </a:r>
            <a:r>
              <a:rPr lang="th-TH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ที่กำหนดไว้ </a:t>
            </a:r>
          </a:p>
        </p:txBody>
      </p:sp>
    </p:spTree>
    <p:extLst>
      <p:ext uri="{BB962C8B-B14F-4D97-AF65-F5344CB8AC3E}">
        <p14:creationId xmlns:p14="http://schemas.microsoft.com/office/powerpoint/2010/main" val="35273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1095375" y="12176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/>
            <a:endParaRPr kumimoji="1" lang="th-TH" sz="1800" b="0" smtClean="0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4462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th-TH" sz="8800" smtClean="0">
                <a:solidFill>
                  <a:srgbClr val="040A8A"/>
                </a:solidFill>
                <a:latin typeface="Angsana New" pitchFamily="18" charset="-34"/>
                <a:ea typeface="Arial Unicode MS" pitchFamily="34" charset="-128"/>
                <a:cs typeface="DilleniaUPC" pitchFamily="18" charset="-34"/>
              </a:rPr>
              <a:t>ข้อ ๓ ให้สถานศึกษาปฏิบัติ</a:t>
            </a:r>
            <a:endParaRPr kumimoji="1" lang="th-TH" sz="8800" smtClean="0">
              <a:solidFill>
                <a:srgbClr val="6600FF"/>
              </a:solidFill>
              <a:ea typeface="Arial Unicode MS" pitchFamily="34" charset="-128"/>
              <a:cs typeface="JasmineUPC" pitchFamily="18" charset="-34"/>
              <a:sym typeface="Wingdings" pitchFamily="2" charset="2"/>
            </a:endParaRPr>
          </a:p>
        </p:txBody>
      </p:sp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0" y="1447800"/>
            <a:ext cx="9144000" cy="5509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th-TH" sz="4400" b="1" dirty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จัดให้มีการ</a:t>
            </a:r>
            <a:r>
              <a:rPr lang="th-TH" sz="4800" b="1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ประเมินผลและตรวจสอบคุณภาพ</a:t>
            </a:r>
            <a:r>
              <a:rPr lang="th-TH" sz="4800" b="1" dirty="0">
                <a:solidFill>
                  <a:srgbClr val="663300"/>
                </a:solidFill>
                <a:latin typeface="JasmineUPC" pitchFamily="18" charset="-34"/>
                <a:cs typeface="JasmineUPC" pitchFamily="18" charset="-34"/>
              </a:rPr>
              <a:t>การศึกษาภายในสถานศึกษา  </a:t>
            </a:r>
            <a:r>
              <a:rPr lang="th-TH" sz="4800" b="1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ติดตามผล</a:t>
            </a:r>
            <a:r>
              <a:rPr lang="th-TH" sz="4800" b="1" dirty="0">
                <a:solidFill>
                  <a:srgbClr val="730000"/>
                </a:solidFill>
                <a:latin typeface="JasmineUPC" pitchFamily="18" charset="-34"/>
                <a:cs typeface="JasmineUPC" pitchFamily="18" charset="-34"/>
              </a:rPr>
              <a:t>การดำเนินการเพื่อพัฒนาสถานศึกษาให้มีคุณภาพตามมาตรฐานการศึกษา</a:t>
            </a:r>
            <a:r>
              <a:rPr lang="th-TH" sz="4400" b="1" dirty="0">
                <a:solidFill>
                  <a:srgbClr val="73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b="1" dirty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และ</a:t>
            </a:r>
            <a:r>
              <a:rPr lang="th-TH" sz="6000" b="1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จัดส่งรายงานผลการประเมินตนเอง</a:t>
            </a:r>
            <a:r>
              <a:rPr lang="th-TH" sz="4800" b="1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b="1" dirty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ให้แก่หน่วยงานต้นสังกัดหรือหน่วยงานที่กำกับดูแลสถานศึกษาเป็นประจำทุก</a:t>
            </a:r>
            <a:r>
              <a:rPr lang="th-TH" sz="4400" b="1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ปี</a:t>
            </a:r>
            <a:endParaRPr lang="th-TH" sz="2800" b="1" dirty="0">
              <a:solidFill>
                <a:srgbClr val="0000FF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73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opec logo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45" y="64360"/>
            <a:ext cx="1243195" cy="1370793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1216320" y="72380"/>
            <a:ext cx="792088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3600" b="1" dirty="0">
                <a:solidFill>
                  <a:srgbClr val="0000CC"/>
                </a:solidFill>
                <a:latin typeface="Calibri"/>
                <a:ea typeface="Calibri"/>
              </a:rPr>
              <a:t>ประกาศสำนักงานคณะกรรมการส่งเสริมการศึกษาเอกชน</a:t>
            </a:r>
            <a:endParaRPr lang="en-US" sz="3600" b="1" dirty="0">
              <a:solidFill>
                <a:srgbClr val="0000CC"/>
              </a:solidFill>
              <a:latin typeface="Calibri"/>
              <a:ea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3600" b="1" dirty="0" smtClean="0">
                <a:solidFill>
                  <a:srgbClr val="0000CC"/>
                </a:solidFill>
                <a:latin typeface="Calibri"/>
                <a:ea typeface="Calibri"/>
              </a:rPr>
              <a:t>เรื่อง </a:t>
            </a:r>
            <a:r>
              <a:rPr lang="th-TH" sz="3600" b="1" dirty="0">
                <a:solidFill>
                  <a:srgbClr val="0000CC"/>
                </a:solidFill>
                <a:latin typeface="Calibri"/>
                <a:ea typeface="Calibri"/>
              </a:rPr>
              <a:t>แนวปฏิบัติการดำเนินงานประกันคุณภาพการศึกษา </a:t>
            </a:r>
            <a:endParaRPr lang="en-US" sz="3600" b="1" dirty="0">
              <a:solidFill>
                <a:srgbClr val="0000CC"/>
              </a:solidFill>
              <a:latin typeface="Calibri"/>
              <a:ea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3600" b="1" dirty="0">
                <a:solidFill>
                  <a:srgbClr val="0000CC"/>
                </a:solidFill>
                <a:latin typeface="Calibri"/>
                <a:ea typeface="Calibri"/>
              </a:rPr>
              <a:t>ระดับปฐมวัย และระดับการศึกษาขั้นพื้นฐาน พ.ศ. </a:t>
            </a:r>
            <a:r>
              <a:rPr lang="th-TH" sz="3600" b="1" dirty="0" smtClean="0">
                <a:solidFill>
                  <a:srgbClr val="0000CC"/>
                </a:solidFill>
                <a:latin typeface="Calibri"/>
                <a:ea typeface="Calibri"/>
              </a:rPr>
              <a:t>๒๕๖๑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3600" b="1" dirty="0" smtClean="0">
                <a:solidFill>
                  <a:srgbClr val="0000CC"/>
                </a:solidFill>
                <a:effectLst/>
                <a:latin typeface="Calibri"/>
                <a:ea typeface="Calibri"/>
              </a:rPr>
              <a:t>๒๔ ตุลาคม ๒๕๖๑</a:t>
            </a:r>
            <a:endParaRPr lang="en-US" sz="3600" b="1" dirty="0">
              <a:solidFill>
                <a:srgbClr val="0000CC"/>
              </a:solidFill>
              <a:effectLst/>
              <a:latin typeface="Calibri"/>
              <a:ea typeface="Calibri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3968" y="2755106"/>
            <a:ext cx="9144000" cy="419807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th-TH" sz="3600" b="1" dirty="0">
                <a:solidFill>
                  <a:srgbClr val="002060"/>
                </a:solidFill>
                <a:latin typeface="Calibri"/>
                <a:ea typeface="Calibri"/>
              </a:rPr>
              <a:t>ระดับสถานศึกษา</a:t>
            </a:r>
            <a:endParaRPr lang="en-US" sz="3600" dirty="0">
              <a:solidFill>
                <a:srgbClr val="002060"/>
              </a:solidFill>
              <a:latin typeface="Calibri"/>
              <a:ea typeface="Calibri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457200" algn="l"/>
                <a:tab pos="685800" algn="l"/>
              </a:tabLst>
            </a:pPr>
            <a:r>
              <a:rPr lang="th-TH" sz="3600" dirty="0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lang="th-TH" sz="3600" b="1" spc="-40" dirty="0" smtClean="0">
                <a:solidFill>
                  <a:srgbClr val="CC00FF"/>
                </a:solidFill>
                <a:ea typeface="Calibri"/>
              </a:rPr>
              <a:t>๒.๖ </a:t>
            </a:r>
            <a:r>
              <a:rPr lang="th-TH" sz="4400" b="1" spc="-40" dirty="0" smtClean="0">
                <a:solidFill>
                  <a:srgbClr val="FF0000"/>
                </a:solidFill>
                <a:ea typeface="Calibri"/>
              </a:rPr>
              <a:t>จัดทำ</a:t>
            </a:r>
            <a:r>
              <a:rPr lang="th-TH" sz="4400" b="1" spc="-40" dirty="0">
                <a:solidFill>
                  <a:srgbClr val="FF0000"/>
                </a:solidFill>
                <a:ea typeface="Calibri"/>
              </a:rPr>
              <a:t>รายงานผลการประเมินตนเอง (</a:t>
            </a:r>
            <a:r>
              <a:rPr lang="en-US" sz="4400" b="1" spc="-40" dirty="0">
                <a:solidFill>
                  <a:srgbClr val="FF0000"/>
                </a:solidFill>
                <a:latin typeface="Cordia New"/>
                <a:ea typeface="Calibri"/>
              </a:rPr>
              <a:t>Self Assessment </a:t>
            </a:r>
            <a:r>
              <a:rPr lang="en-US" sz="4400" b="1" spc="-40" dirty="0" err="1" smtClean="0">
                <a:solidFill>
                  <a:srgbClr val="FF0000"/>
                </a:solidFill>
                <a:latin typeface="Cordia New"/>
                <a:ea typeface="Calibri"/>
              </a:rPr>
              <a:t>Report:SAR</a:t>
            </a:r>
            <a:r>
              <a:rPr lang="th-TH" sz="4400" b="1" spc="-40" dirty="0">
                <a:solidFill>
                  <a:srgbClr val="FF0000"/>
                </a:solidFill>
                <a:latin typeface="Cordia New"/>
                <a:ea typeface="Calibri"/>
              </a:rPr>
              <a:t>)</a:t>
            </a:r>
            <a:r>
              <a:rPr lang="th-TH" sz="3600" b="1" spc="-40" dirty="0">
                <a:solidFill>
                  <a:srgbClr val="CC00FF"/>
                </a:solidFill>
                <a:latin typeface="Cordia New"/>
                <a:ea typeface="Calibri"/>
              </a:rPr>
              <a:t> ตามมาตรฐาน</a:t>
            </a:r>
            <a:r>
              <a:rPr lang="th-TH" sz="3600" b="1" spc="-30" dirty="0">
                <a:solidFill>
                  <a:srgbClr val="CC00FF"/>
                </a:solidFill>
                <a:ea typeface="Calibri"/>
              </a:rPr>
              <a:t>การศึกษาของสถานศึกษา นำเสนอรายงานผลการประเมินตนเองต่อคณะกรรมการบริหารให้ความเห็นชอบ</a:t>
            </a:r>
            <a:r>
              <a:rPr lang="th-TH" sz="3600" b="1" dirty="0">
                <a:solidFill>
                  <a:srgbClr val="CC00FF"/>
                </a:solidFill>
                <a:ea typeface="Calibri"/>
              </a:rPr>
              <a:t> และจัดส่งภายใน</a:t>
            </a:r>
            <a:r>
              <a:rPr lang="th-TH" sz="3600" b="1" dirty="0">
                <a:solidFill>
                  <a:srgbClr val="FF0000"/>
                </a:solidFill>
                <a:ea typeface="Calibri"/>
              </a:rPr>
              <a:t>วันที่ ๓๑ พฤษภาคม </a:t>
            </a:r>
            <a:r>
              <a:rPr lang="th-TH" sz="3600" b="1" dirty="0">
                <a:solidFill>
                  <a:srgbClr val="CC00FF"/>
                </a:solidFill>
                <a:ea typeface="Calibri"/>
              </a:rPr>
              <a:t>ของทุกปีการศึกษา </a:t>
            </a:r>
            <a:endParaRPr lang="en-US" sz="3600" b="1" dirty="0">
              <a:solidFill>
                <a:srgbClr val="CC00FF"/>
              </a:solidFill>
              <a:effectLst/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756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44008" y="0"/>
            <a:ext cx="4522782" cy="1008856"/>
          </a:xfrm>
          <a:solidFill>
            <a:srgbClr val="FFCCFF"/>
          </a:solidFill>
        </p:spPr>
        <p:txBody>
          <a:bodyPr/>
          <a:lstStyle/>
          <a:p>
            <a:pPr algn="ctr"/>
            <a:r>
              <a:rPr lang="th-TH" sz="7200" b="1" dirty="0" smtClean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ความหมาย</a:t>
            </a:r>
            <a:endParaRPr lang="th-TH" sz="7200" dirty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3568" y="1412776"/>
            <a:ext cx="8136904" cy="4191000"/>
          </a:xfrm>
        </p:spPr>
        <p:txBody>
          <a:bodyPr/>
          <a:lstStyle/>
          <a:p>
            <a:pPr marL="0" indent="0" algn="thaiDist">
              <a:spcAft>
                <a:spcPts val="0"/>
              </a:spcAft>
              <a:buNone/>
              <a:tabLst>
                <a:tab pos="900430" algn="l"/>
                <a:tab pos="990600" algn="l"/>
              </a:tabLst>
            </a:pPr>
            <a:r>
              <a:rPr lang="th-TH" sz="48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การ</a:t>
            </a:r>
            <a:r>
              <a:rPr lang="th-TH" sz="4800" b="1" spc="-30" dirty="0" smtClean="0">
                <a:solidFill>
                  <a:srgbClr val="00B050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จัดทำ</a:t>
            </a:r>
            <a:r>
              <a:rPr lang="en-US" sz="4800" b="1" spc="-30" dirty="0" smtClean="0">
                <a:solidFill>
                  <a:srgbClr val="00B050"/>
                </a:solidFill>
                <a:latin typeface="Angsana New" pitchFamily="18" charset="-34"/>
                <a:ea typeface="Calibri"/>
                <a:cs typeface="Angsana New" pitchFamily="18" charset="-34"/>
              </a:rPr>
              <a:t>SAR</a:t>
            </a:r>
            <a:r>
              <a:rPr lang="th-TH" sz="4800" b="1" spc="-30" dirty="0" smtClean="0">
                <a:solidFill>
                  <a:srgbClr val="00B050"/>
                </a:solidFill>
                <a:latin typeface="Angsana New" pitchFamily="18" charset="-34"/>
                <a:ea typeface="Calibri"/>
                <a:cs typeface="Angsana New" pitchFamily="18" charset="-34"/>
              </a:rPr>
              <a:t> คือ</a:t>
            </a:r>
            <a:r>
              <a:rPr lang="th-TH" sz="4800" b="1" dirty="0" smtClean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</a:t>
            </a:r>
            <a:r>
              <a:rPr lang="th-TH" sz="48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การจัดทำรายงานผลที่เกิดจากการ</a:t>
            </a:r>
            <a:r>
              <a:rPr lang="th-TH" sz="4800" b="1" dirty="0" smtClean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บริหารจัด</a:t>
            </a:r>
            <a:r>
              <a:rPr lang="th-TH" sz="48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การศึกษาของสถานศึกษาในรอบปีที่ผ่านมาที่ครอบคลุม</a:t>
            </a:r>
            <a:r>
              <a:rPr lang="th-TH" sz="4800" b="1" dirty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ตามมาตรฐานการศึกษาของสถานศึกษา</a:t>
            </a:r>
            <a:r>
              <a:rPr lang="th-TH" sz="48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และ</a:t>
            </a:r>
            <a:r>
              <a:rPr lang="th-TH" sz="4800" b="1" dirty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นำเสนอต่อคณะกรรมการบริหารโรงเรียน หน่วยงานต้นสังกัด</a:t>
            </a:r>
            <a:r>
              <a:rPr lang="th-TH" sz="48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หน่วยงานที่เกี่ยวข้อง และเผยแพร่ต่อสาธารณชน </a:t>
            </a:r>
            <a:endParaRPr lang="en-US" sz="4800" b="1" dirty="0">
              <a:solidFill>
                <a:srgbClr val="00B050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indent="0">
              <a:buNone/>
            </a:pPr>
            <a:endParaRPr lang="th-TH" sz="4800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76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3968" y="0"/>
            <a:ext cx="4889836" cy="1008856"/>
          </a:xfrm>
          <a:solidFill>
            <a:srgbClr val="FFCCFF"/>
          </a:solidFill>
        </p:spPr>
        <p:txBody>
          <a:bodyPr/>
          <a:lstStyle/>
          <a:p>
            <a:pPr algn="ctr"/>
            <a:r>
              <a:rPr lang="th-TH" sz="6600" b="1" dirty="0" smtClean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วัตถุประสงค์</a:t>
            </a:r>
            <a:r>
              <a:rPr lang="en-US" sz="5400" b="1" dirty="0" smtClean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SAR</a:t>
            </a:r>
            <a:endParaRPr lang="th-TH" sz="5400" dirty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95300" y="1196752"/>
            <a:ext cx="8424936" cy="4536504"/>
          </a:xfrm>
        </p:spPr>
        <p:txBody>
          <a:bodyPr/>
          <a:lstStyle/>
          <a:p>
            <a:pPr marL="0" indent="0" algn="thaiDist">
              <a:spcAft>
                <a:spcPts val="0"/>
              </a:spcAft>
              <a:buNone/>
              <a:tabLst>
                <a:tab pos="900430" algn="l"/>
                <a:tab pos="990600" algn="l"/>
              </a:tabLst>
            </a:pPr>
            <a:r>
              <a:rPr lang="th-TH" sz="4000" b="1" dirty="0" smtClean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๑.เพื่อ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นำเสนอผลการพัฒนาการจัดการศึกษาของสถานศึกษา</a:t>
            </a:r>
            <a:r>
              <a:rPr lang="th-TH" sz="40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ในรอบปีที่ผ่านมา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ต่อคณะกรรมการบริหารโรงเรียน </a:t>
            </a:r>
            <a:r>
              <a:rPr lang="th-TH" sz="40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หน่วยงานต้นสังกัด หน่วยงานที่เกี่ยวข้อง และเผยแพร่ต่อสาธารณชน </a:t>
            </a:r>
            <a:endParaRPr lang="en-US" sz="4000" b="1" dirty="0">
              <a:solidFill>
                <a:srgbClr val="00B050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indent="0" algn="thaiDist">
              <a:spcAft>
                <a:spcPts val="0"/>
              </a:spcAft>
              <a:buNone/>
              <a:tabLst>
                <a:tab pos="900430" algn="l"/>
                <a:tab pos="990600" algn="l"/>
              </a:tabLst>
            </a:pPr>
            <a:r>
              <a:rPr lang="th-TH" sz="4000" b="1" dirty="0" smtClean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๒.เพื่อ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เป็นฐานข้อมูลของสถานศึกษา</a:t>
            </a:r>
            <a:r>
              <a:rPr lang="th-TH" sz="40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ในการจัดทำแผนพัฒนาการจัดการศึกษาของสถานศึกษา แผนปฏิบัติการประจำปี และเป็นฐานข้อมูลสำหรับการประเมินคุณภาพภายนอก </a:t>
            </a:r>
            <a:endParaRPr lang="en-US" sz="4000" b="1" dirty="0">
              <a:solidFill>
                <a:srgbClr val="00B050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</p:txBody>
      </p:sp>
      <p:sp>
        <p:nvSpPr>
          <p:cNvPr id="4" name="AutoShape 2" descr="à¸à¸¥à¸à¸²à¸£à¸à¹à¸à¸«à¸²à¸£à¸¹à¸à¸ à¸²à¸à¸ªà¸³à¸«à¸£à¸±à¸ à¸£à¸¹à¸à¸ à¸²à¸à¸à¸¸à¸à¸ à¸²à¸à¸à¸²à¸£à¸¨à¸¶à¸à¸©à¸²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à¸à¸¥à¸à¸²à¸£à¸à¹à¸à¸«à¸²à¸£à¸¹à¸à¸ à¸²à¸à¸ªà¸³à¸«à¸£à¸±à¸ à¸£à¸¹à¸à¸ à¸²à¸à¸à¸¸à¸à¸ à¸²à¸à¸à¸²à¸£à¸¨à¸¶à¸à¸©à¸²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30" name="Picture 6" descr="à¸à¸¥à¸à¸²à¸£à¸à¹à¸à¸«à¸²à¸£à¸¹à¸à¸ à¸²à¸à¸ªà¸³à¸«à¸£à¸±à¸ à¸£à¸¹à¸à¸ à¸²à¸à¸à¸¸à¸à¸ à¸²à¸à¸à¸²à¸£à¸¨à¸¶à¸à¸©à¸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45" y="5589258"/>
            <a:ext cx="5148065" cy="126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2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427985" y="7144"/>
            <a:ext cx="4716016" cy="1008856"/>
          </a:xfrm>
          <a:solidFill>
            <a:srgbClr val="FFCCFF"/>
          </a:solidFill>
        </p:spPr>
        <p:txBody>
          <a:bodyPr/>
          <a:lstStyle/>
          <a:p>
            <a:pPr algn="ctr"/>
            <a:r>
              <a:rPr lang="th-TH" sz="6600" b="1" dirty="0" smtClean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ประโยชน์ของ</a:t>
            </a:r>
            <a:r>
              <a:rPr lang="en-US" sz="5400" b="1" dirty="0" smtClean="0">
                <a:solidFill>
                  <a:srgbClr val="0000CC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SAR</a:t>
            </a:r>
            <a:endParaRPr lang="th-TH" sz="5400" dirty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4536504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tabLst>
                <a:tab pos="900430" algn="l"/>
                <a:tab pos="1170305" algn="l"/>
              </a:tabLst>
            </a:pPr>
            <a:r>
              <a:rPr lang="th-TH" sz="4000" b="1" dirty="0" smtClean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๑.สถานศึกษา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มีฐานข้อมูลการดำเนินงานพัฒนาคุณภาพ</a:t>
            </a:r>
            <a:r>
              <a:rPr lang="th-TH" sz="40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การจัดการศึกษาทั้งในด้านจุดเด่น จุดควรพัฒนา โอกาส และข้อจำกัด เพื่อนำไปใช้ประโยชน์ต่อการ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ปรับปรุงและพัฒนา</a:t>
            </a:r>
            <a:r>
              <a:rPr lang="th-TH" sz="40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คุณภาพการศึกษาในปีถัดไป     		</a:t>
            </a:r>
            <a:endParaRPr lang="th-TH" sz="4000" b="1" dirty="0" smtClean="0">
              <a:solidFill>
                <a:srgbClr val="00B050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tabLst>
                <a:tab pos="900430" algn="l"/>
                <a:tab pos="1170305" algn="l"/>
              </a:tabLst>
            </a:pPr>
            <a:r>
              <a:rPr lang="th-TH" sz="4000" b="1" dirty="0" smtClean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๒.สถานศึกษา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มีข้อมูลสารสนเทศเชิงประจักษ์</a:t>
            </a:r>
            <a:r>
              <a:rPr lang="th-TH" sz="40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ที่จะ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ช่วยกระตุ้น</a:t>
            </a:r>
            <a:r>
              <a:rPr lang="th-TH" sz="40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ให้ผู้บริหารสถานศึกษา ครู </a:t>
            </a:r>
            <a:r>
              <a:rPr lang="th-TH" sz="4000" b="1" dirty="0" smtClean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 และ</a:t>
            </a:r>
            <a:r>
              <a:rPr lang="th-TH" sz="40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ผู้เกี่ยวข้องให้ความสำคัญและ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ปรับเปลี่ยนพฤติกรรม</a:t>
            </a:r>
            <a:r>
              <a:rPr lang="th-TH" sz="4000" b="1" dirty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การปฏิบัติงานตามเป้าหมายที่กำหนดไว้</a:t>
            </a:r>
            <a:r>
              <a:rPr lang="th-TH" sz="4000" b="1" dirty="0" smtClean="0">
                <a:solidFill>
                  <a:srgbClr val="00B050"/>
                </a:solidFill>
                <a:latin typeface="Angsana New" pitchFamily="18" charset="-34"/>
                <a:ea typeface="Times New Roman"/>
                <a:cs typeface="Angsana New" pitchFamily="18" charset="-34"/>
              </a:rPr>
              <a:t>ร่วมกัน</a:t>
            </a:r>
            <a:endParaRPr lang="en-US" sz="4000" b="1" dirty="0">
              <a:solidFill>
                <a:srgbClr val="00B050"/>
              </a:solidFill>
              <a:latin typeface="Angsana New" pitchFamily="18" charset="-34"/>
              <a:ea typeface="Times New Roman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38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_2">
  <a:themeElements>
    <a:clrScheme name="powerpoint-template-24 9">
      <a:dk1>
        <a:srgbClr val="4D4D4D"/>
      </a:dk1>
      <a:lt1>
        <a:srgbClr val="FFFFFF"/>
      </a:lt1>
      <a:dk2>
        <a:srgbClr val="4D4D4D"/>
      </a:dk2>
      <a:lt2>
        <a:srgbClr val="9A5E40"/>
      </a:lt2>
      <a:accent1>
        <a:srgbClr val="AE7750"/>
      </a:accent1>
      <a:accent2>
        <a:srgbClr val="C08D60"/>
      </a:accent2>
      <a:accent3>
        <a:srgbClr val="FFFFFF"/>
      </a:accent3>
      <a:accent4>
        <a:srgbClr val="404040"/>
      </a:accent4>
      <a:accent5>
        <a:srgbClr val="D3BDB3"/>
      </a:accent5>
      <a:accent6>
        <a:srgbClr val="AE7F56"/>
      </a:accent6>
      <a:hlink>
        <a:srgbClr val="CCA471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eartII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Lucida Console"/>
        <a:ea typeface=""/>
        <a:cs typeface=""/>
      </a:majorFont>
      <a:minorFont>
        <a:latin typeface="Lucida Conso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ย้อนยุค">
  <a:themeElements>
    <a:clrScheme name="ย้อนยุค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ย้อนยุค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ย้อนยุค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การออกแบบเริ่มต้น">
  <a:themeElements>
    <a:clrScheme name="การออกแบบเริ่มต้น 7">
      <a:dk1>
        <a:srgbClr val="000000"/>
      </a:dk1>
      <a:lt1>
        <a:srgbClr val="FFFFCC"/>
      </a:lt1>
      <a:dk2>
        <a:srgbClr val="60300C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การออกแบบเริ่มต้น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000000"/>
        </a:dk1>
        <a:lt1>
          <a:srgbClr val="FFFFCC"/>
        </a:lt1>
        <a:dk2>
          <a:srgbClr val="60300C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h_2</Template>
  <TotalTime>543</TotalTime>
  <Words>741</Words>
  <Application>Microsoft Office PowerPoint</Application>
  <PresentationFormat>นำเสนอทางหน้าจอ (4:3)</PresentationFormat>
  <Paragraphs>84</Paragraphs>
  <Slides>21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5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26" baseType="lpstr">
      <vt:lpstr>h_2</vt:lpstr>
      <vt:lpstr>HeartII</vt:lpstr>
      <vt:lpstr>ย้อนยุค</vt:lpstr>
      <vt:lpstr>1_Office Theme</vt:lpstr>
      <vt:lpstr>2_การออกแบบเริ่มต้น</vt:lpstr>
      <vt:lpstr>การจัดทำรายงานผลการประเมินตนเองของสถานศึกษา(SAR)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ความหมาย</vt:lpstr>
      <vt:lpstr>วัตถุประสงค์SAR</vt:lpstr>
      <vt:lpstr>ประโยชน์ของSAR</vt:lpstr>
      <vt:lpstr>ประโยชน์ของSAR</vt:lpstr>
      <vt:lpstr>ขั้นตอนการจัดทำSAR</vt:lpstr>
      <vt:lpstr>โครงสร้างSAR</vt:lpstr>
      <vt:lpstr>ส่วนที่ ๑ บทสรุปของผู้บริหาร</vt:lpstr>
      <vt:lpstr>งานนำเสนอ PowerPoint</vt:lpstr>
      <vt:lpstr>ส่วนที่ ๒ รายงานผลการประเมินตนเอง</vt:lpstr>
      <vt:lpstr>ตอนที่ ๑ ข้อมูลพื้นฐานของสถานศึกษา(๓)</vt:lpstr>
      <vt:lpstr>ตอนที่ ๒ ผลการประเมินตนเองของสถานศึกษา(๒)</vt:lpstr>
      <vt:lpstr>กำหนดระดับคุณภาพสถานศึกษา</vt:lpstr>
      <vt:lpstr>ตอนที่ ๓ สรุปผลการพัฒนา(๖)</vt:lpstr>
      <vt:lpstr>ภาคผนวก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การจัดทำรายงานผลการประเมินตนเองของสถานศึกษา</dc:title>
  <dc:creator>korpai</dc:creator>
  <cp:lastModifiedBy>Windows User</cp:lastModifiedBy>
  <cp:revision>67</cp:revision>
  <dcterms:created xsi:type="dcterms:W3CDTF">2019-01-08T03:13:59Z</dcterms:created>
  <dcterms:modified xsi:type="dcterms:W3CDTF">2019-04-22T13:51:37Z</dcterms:modified>
</cp:coreProperties>
</file>