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574" r:id="rId2"/>
    <p:sldId id="575" r:id="rId3"/>
    <p:sldId id="898" r:id="rId4"/>
    <p:sldId id="576" r:id="rId5"/>
    <p:sldId id="566" r:id="rId6"/>
    <p:sldId id="533" r:id="rId7"/>
    <p:sldId id="269" r:id="rId8"/>
    <p:sldId id="278" r:id="rId9"/>
    <p:sldId id="286" r:id="rId10"/>
    <p:sldId id="567" r:id="rId11"/>
    <p:sldId id="303" r:id="rId12"/>
    <p:sldId id="569" r:id="rId13"/>
    <p:sldId id="305" r:id="rId14"/>
    <p:sldId id="310" r:id="rId15"/>
    <p:sldId id="309" r:id="rId16"/>
    <p:sldId id="307" r:id="rId17"/>
    <p:sldId id="571" r:id="rId18"/>
    <p:sldId id="900" r:id="rId19"/>
    <p:sldId id="901" r:id="rId20"/>
    <p:sldId id="902" r:id="rId21"/>
    <p:sldId id="905" r:id="rId22"/>
    <p:sldId id="280" r:id="rId23"/>
    <p:sldId id="323" r:id="rId24"/>
    <p:sldId id="903" r:id="rId25"/>
    <p:sldId id="317" r:id="rId26"/>
    <p:sldId id="316" r:id="rId27"/>
    <p:sldId id="573" r:id="rId28"/>
    <p:sldId id="314" r:id="rId29"/>
    <p:sldId id="312" r:id="rId30"/>
    <p:sldId id="319" r:id="rId31"/>
    <p:sldId id="320" r:id="rId32"/>
    <p:sldId id="324" r:id="rId3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66FF"/>
    <a:srgbClr val="66FFFF"/>
    <a:srgbClr val="3333FF"/>
    <a:srgbClr val="CCFFFF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4BAEC8-0968-454F-A3E9-7FF17D754DE9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2CBFC236-3060-45D6-8342-81A0F67CA6C7}">
      <dgm:prSet custT="1"/>
      <dgm:spPr>
        <a:solidFill>
          <a:srgbClr val="00CC00"/>
        </a:solidFill>
      </dgm:spPr>
      <dgm:t>
        <a:bodyPr/>
        <a:lstStyle/>
        <a:p>
          <a:pPr algn="ctr" rtl="0"/>
          <a:r>
            <a:rPr lang="en-US" sz="6000" b="1" dirty="0"/>
            <a:t>P</a:t>
          </a:r>
          <a:endParaRPr lang="th-TH" sz="6000" dirty="0"/>
        </a:p>
      </dgm:t>
    </dgm:pt>
    <dgm:pt modelId="{E6C98BFB-23CB-472E-A1FA-ABD82A7CD3E2}" type="parTrans" cxnId="{0CA3DB81-0081-41A8-8932-1790CAEBE1DE}">
      <dgm:prSet/>
      <dgm:spPr/>
      <dgm:t>
        <a:bodyPr/>
        <a:lstStyle/>
        <a:p>
          <a:pPr algn="ctr"/>
          <a:endParaRPr lang="th-TH"/>
        </a:p>
      </dgm:t>
    </dgm:pt>
    <dgm:pt modelId="{A155C3EA-8A34-4CD4-A6C2-A08383B93955}" type="sibTrans" cxnId="{0CA3DB81-0081-41A8-8932-1790CAEBE1DE}">
      <dgm:prSet/>
      <dgm:spPr>
        <a:solidFill>
          <a:srgbClr val="00CC00"/>
        </a:solidFill>
      </dgm:spPr>
      <dgm:t>
        <a:bodyPr/>
        <a:lstStyle/>
        <a:p>
          <a:pPr algn="ctr"/>
          <a:endParaRPr lang="th-TH"/>
        </a:p>
      </dgm:t>
    </dgm:pt>
    <dgm:pt modelId="{965CBA7D-680F-469E-8162-606AE016F3BB}">
      <dgm:prSet custT="1"/>
      <dgm:spPr>
        <a:solidFill>
          <a:srgbClr val="0000FF"/>
        </a:solidFill>
      </dgm:spPr>
      <dgm:t>
        <a:bodyPr/>
        <a:lstStyle/>
        <a:p>
          <a:pPr algn="ctr" rtl="0"/>
          <a:r>
            <a:rPr lang="en-US" sz="5400" b="1" dirty="0"/>
            <a:t>D</a:t>
          </a:r>
          <a:endParaRPr lang="th-TH" sz="5400" dirty="0"/>
        </a:p>
      </dgm:t>
    </dgm:pt>
    <dgm:pt modelId="{5DDCBA2B-58C0-4289-8828-3941BEC80CDD}" type="parTrans" cxnId="{648F915A-D6D6-42F2-842F-EF316282E6D4}">
      <dgm:prSet/>
      <dgm:spPr/>
      <dgm:t>
        <a:bodyPr/>
        <a:lstStyle/>
        <a:p>
          <a:pPr algn="ctr"/>
          <a:endParaRPr lang="th-TH"/>
        </a:p>
      </dgm:t>
    </dgm:pt>
    <dgm:pt modelId="{256E9A17-2B32-4102-8191-7B775A7F063A}" type="sibTrans" cxnId="{648F915A-D6D6-42F2-842F-EF316282E6D4}">
      <dgm:prSet/>
      <dgm:spPr>
        <a:solidFill>
          <a:srgbClr val="00CC00"/>
        </a:solidFill>
      </dgm:spPr>
      <dgm:t>
        <a:bodyPr/>
        <a:lstStyle/>
        <a:p>
          <a:pPr algn="ctr"/>
          <a:endParaRPr lang="th-TH"/>
        </a:p>
      </dgm:t>
    </dgm:pt>
    <dgm:pt modelId="{61D10038-251C-4828-9FBA-A400FA9D7AA5}">
      <dgm:prSet custT="1"/>
      <dgm:spPr>
        <a:solidFill>
          <a:srgbClr val="FF0000"/>
        </a:solidFill>
      </dgm:spPr>
      <dgm:t>
        <a:bodyPr/>
        <a:lstStyle/>
        <a:p>
          <a:pPr algn="ctr" rtl="0"/>
          <a:r>
            <a:rPr lang="en-US" sz="6000" b="1" dirty="0"/>
            <a:t>C</a:t>
          </a:r>
          <a:endParaRPr lang="th-TH" sz="6000" dirty="0"/>
        </a:p>
      </dgm:t>
    </dgm:pt>
    <dgm:pt modelId="{DABFBD2A-FE76-446D-9CD0-6E60F3B41AEB}" type="parTrans" cxnId="{40B8D787-5DC3-435D-8CBC-CD8BB4DC2612}">
      <dgm:prSet/>
      <dgm:spPr/>
      <dgm:t>
        <a:bodyPr/>
        <a:lstStyle/>
        <a:p>
          <a:pPr algn="ctr"/>
          <a:endParaRPr lang="th-TH"/>
        </a:p>
      </dgm:t>
    </dgm:pt>
    <dgm:pt modelId="{65359B4C-FCE5-4FCC-9C1B-6C83C1A997E9}" type="sibTrans" cxnId="{40B8D787-5DC3-435D-8CBC-CD8BB4DC2612}">
      <dgm:prSet/>
      <dgm:spPr>
        <a:solidFill>
          <a:srgbClr val="00CC00"/>
        </a:solidFill>
      </dgm:spPr>
      <dgm:t>
        <a:bodyPr/>
        <a:lstStyle/>
        <a:p>
          <a:pPr algn="ctr"/>
          <a:endParaRPr lang="th-TH"/>
        </a:p>
      </dgm:t>
    </dgm:pt>
    <dgm:pt modelId="{1EB3C792-0F11-41EE-97AE-C99B5980A814}">
      <dgm:prSet/>
      <dgm:spPr>
        <a:solidFill>
          <a:srgbClr val="F24CDA"/>
        </a:solidFill>
      </dgm:spPr>
      <dgm:t>
        <a:bodyPr/>
        <a:lstStyle/>
        <a:p>
          <a:pPr algn="ctr" rtl="0"/>
          <a:r>
            <a:rPr lang="en-US" b="1"/>
            <a:t>A</a:t>
          </a:r>
          <a:endParaRPr lang="th-TH"/>
        </a:p>
      </dgm:t>
    </dgm:pt>
    <dgm:pt modelId="{D4B24E54-4FB5-4E34-82A8-C9413BEA8654}" type="parTrans" cxnId="{46DD9219-3E9A-4C71-9EE7-E0A283F0AB7D}">
      <dgm:prSet/>
      <dgm:spPr/>
      <dgm:t>
        <a:bodyPr/>
        <a:lstStyle/>
        <a:p>
          <a:pPr algn="ctr"/>
          <a:endParaRPr lang="th-TH"/>
        </a:p>
      </dgm:t>
    </dgm:pt>
    <dgm:pt modelId="{F66B88F3-C7E3-49DD-B758-753C05FBA6FB}" type="sibTrans" cxnId="{46DD9219-3E9A-4C71-9EE7-E0A283F0AB7D}">
      <dgm:prSet/>
      <dgm:spPr/>
      <dgm:t>
        <a:bodyPr/>
        <a:lstStyle/>
        <a:p>
          <a:pPr algn="ctr"/>
          <a:endParaRPr lang="th-TH"/>
        </a:p>
      </dgm:t>
    </dgm:pt>
    <dgm:pt modelId="{CD497BB2-0453-40EF-BE27-C5A96888CB11}" type="pres">
      <dgm:prSet presAssocID="{B64BAEC8-0968-454F-A3E9-7FF17D754D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FF192397-BFEB-4A23-8D0A-691F6E84E293}" type="pres">
      <dgm:prSet presAssocID="{2CBFC236-3060-45D6-8342-81A0F67CA6C7}" presName="node" presStyleLbl="node1" presStyleIdx="0" presStyleCnt="4" custScaleX="109156" custRadScaleRad="102621" custRadScaleInc="-121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BDFD34D-4FA7-4B4A-91D4-1EAA0A42AA65}" type="pres">
      <dgm:prSet presAssocID="{A155C3EA-8A34-4CD4-A6C2-A08383B93955}" presName="sibTrans" presStyleLbl="sibTrans2D1" presStyleIdx="0" presStyleCnt="4" custScaleX="142047"/>
      <dgm:spPr/>
      <dgm:t>
        <a:bodyPr/>
        <a:lstStyle/>
        <a:p>
          <a:endParaRPr lang="th-TH"/>
        </a:p>
      </dgm:t>
    </dgm:pt>
    <dgm:pt modelId="{1A9C9441-9C54-4B25-9EAF-191D9A2DE78C}" type="pres">
      <dgm:prSet presAssocID="{A155C3EA-8A34-4CD4-A6C2-A08383B93955}" presName="connectorText" presStyleLbl="sibTrans2D1" presStyleIdx="0" presStyleCnt="4"/>
      <dgm:spPr/>
      <dgm:t>
        <a:bodyPr/>
        <a:lstStyle/>
        <a:p>
          <a:endParaRPr lang="th-TH"/>
        </a:p>
      </dgm:t>
    </dgm:pt>
    <dgm:pt modelId="{8F63E165-2705-49AE-9B32-944ADD22A613}" type="pres">
      <dgm:prSet presAssocID="{965CBA7D-680F-469E-8162-606AE016F3BB}" presName="node" presStyleLbl="node1" presStyleIdx="1" presStyleCnt="4" custScaleX="99821" custRadScaleRad="93983" custRadScaleInc="-829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D83E3C6A-ADE3-412D-B925-8A81164DDC4A}" type="pres">
      <dgm:prSet presAssocID="{256E9A17-2B32-4102-8191-7B775A7F063A}" presName="sibTrans" presStyleLbl="sibTrans2D1" presStyleIdx="1" presStyleCnt="4" custScaleX="188190"/>
      <dgm:spPr/>
      <dgm:t>
        <a:bodyPr/>
        <a:lstStyle/>
        <a:p>
          <a:endParaRPr lang="th-TH"/>
        </a:p>
      </dgm:t>
    </dgm:pt>
    <dgm:pt modelId="{F3533F01-C260-459B-9356-75EAF20000E1}" type="pres">
      <dgm:prSet presAssocID="{256E9A17-2B32-4102-8191-7B775A7F063A}" presName="connectorText" presStyleLbl="sibTrans2D1" presStyleIdx="1" presStyleCnt="4"/>
      <dgm:spPr/>
      <dgm:t>
        <a:bodyPr/>
        <a:lstStyle/>
        <a:p>
          <a:endParaRPr lang="th-TH"/>
        </a:p>
      </dgm:t>
    </dgm:pt>
    <dgm:pt modelId="{A1B8D4AE-9E0F-4028-9A94-A13119DF2083}" type="pres">
      <dgm:prSet presAssocID="{61D10038-251C-4828-9FBA-A400FA9D7AA5}" presName="node" presStyleLbl="node1" presStyleIdx="2" presStyleCnt="4" custScaleX="106512" custRadScaleRad="102607" custRadScaleInc="-2534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2721C6D-914A-4771-996D-A163379A4D7A}" type="pres">
      <dgm:prSet presAssocID="{65359B4C-FCE5-4FCC-9C1B-6C83C1A997E9}" presName="sibTrans" presStyleLbl="sibTrans2D1" presStyleIdx="2" presStyleCnt="4"/>
      <dgm:spPr/>
      <dgm:t>
        <a:bodyPr/>
        <a:lstStyle/>
        <a:p>
          <a:endParaRPr lang="th-TH"/>
        </a:p>
      </dgm:t>
    </dgm:pt>
    <dgm:pt modelId="{7E2738C8-B668-49F8-B828-76014A2DF2D0}" type="pres">
      <dgm:prSet presAssocID="{65359B4C-FCE5-4FCC-9C1B-6C83C1A997E9}" presName="connectorText" presStyleLbl="sibTrans2D1" presStyleIdx="2" presStyleCnt="4"/>
      <dgm:spPr/>
      <dgm:t>
        <a:bodyPr/>
        <a:lstStyle/>
        <a:p>
          <a:endParaRPr lang="th-TH"/>
        </a:p>
      </dgm:t>
    </dgm:pt>
    <dgm:pt modelId="{1A56D861-EA43-405D-9EA7-AF0D1F17EF25}" type="pres">
      <dgm:prSet presAssocID="{1EB3C792-0F11-41EE-97AE-C99B5980A81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6A9BAD-B21E-4BB3-9DED-4A4A551FF1A3}" type="pres">
      <dgm:prSet presAssocID="{F66B88F3-C7E3-49DD-B758-753C05FBA6FB}" presName="sibTrans" presStyleLbl="sibTrans2D1" presStyleIdx="3" presStyleCnt="4"/>
      <dgm:spPr/>
      <dgm:t>
        <a:bodyPr/>
        <a:lstStyle/>
        <a:p>
          <a:endParaRPr lang="th-TH"/>
        </a:p>
      </dgm:t>
    </dgm:pt>
    <dgm:pt modelId="{BEBC79C3-2799-4213-965C-BC600BEDEF4F}" type="pres">
      <dgm:prSet presAssocID="{F66B88F3-C7E3-49DD-B758-753C05FBA6FB}" presName="connectorText" presStyleLbl="sibTrans2D1" presStyleIdx="3" presStyleCnt="4"/>
      <dgm:spPr/>
      <dgm:t>
        <a:bodyPr/>
        <a:lstStyle/>
        <a:p>
          <a:endParaRPr lang="th-TH"/>
        </a:p>
      </dgm:t>
    </dgm:pt>
  </dgm:ptLst>
  <dgm:cxnLst>
    <dgm:cxn modelId="{648F915A-D6D6-42F2-842F-EF316282E6D4}" srcId="{B64BAEC8-0968-454F-A3E9-7FF17D754DE9}" destId="{965CBA7D-680F-469E-8162-606AE016F3BB}" srcOrd="1" destOrd="0" parTransId="{5DDCBA2B-58C0-4289-8828-3941BEC80CDD}" sibTransId="{256E9A17-2B32-4102-8191-7B775A7F063A}"/>
    <dgm:cxn modelId="{B40C0CDE-4618-4874-BBB7-1C48E9984F83}" type="presOf" srcId="{B64BAEC8-0968-454F-A3E9-7FF17D754DE9}" destId="{CD497BB2-0453-40EF-BE27-C5A96888CB11}" srcOrd="0" destOrd="0" presId="urn:microsoft.com/office/officeart/2005/8/layout/cycle2"/>
    <dgm:cxn modelId="{CC9FFD5E-5D73-4C9A-8686-15702A0777B6}" type="presOf" srcId="{61D10038-251C-4828-9FBA-A400FA9D7AA5}" destId="{A1B8D4AE-9E0F-4028-9A94-A13119DF2083}" srcOrd="0" destOrd="0" presId="urn:microsoft.com/office/officeart/2005/8/layout/cycle2"/>
    <dgm:cxn modelId="{46DD9219-3E9A-4C71-9EE7-E0A283F0AB7D}" srcId="{B64BAEC8-0968-454F-A3E9-7FF17D754DE9}" destId="{1EB3C792-0F11-41EE-97AE-C99B5980A814}" srcOrd="3" destOrd="0" parTransId="{D4B24E54-4FB5-4E34-82A8-C9413BEA8654}" sibTransId="{F66B88F3-C7E3-49DD-B758-753C05FBA6FB}"/>
    <dgm:cxn modelId="{73C014F9-B59B-4E31-8A9B-DC4E2608C5EE}" type="presOf" srcId="{F66B88F3-C7E3-49DD-B758-753C05FBA6FB}" destId="{BEBC79C3-2799-4213-965C-BC600BEDEF4F}" srcOrd="1" destOrd="0" presId="urn:microsoft.com/office/officeart/2005/8/layout/cycle2"/>
    <dgm:cxn modelId="{40B8D787-5DC3-435D-8CBC-CD8BB4DC2612}" srcId="{B64BAEC8-0968-454F-A3E9-7FF17D754DE9}" destId="{61D10038-251C-4828-9FBA-A400FA9D7AA5}" srcOrd="2" destOrd="0" parTransId="{DABFBD2A-FE76-446D-9CD0-6E60F3B41AEB}" sibTransId="{65359B4C-FCE5-4FCC-9C1B-6C83C1A997E9}"/>
    <dgm:cxn modelId="{1D534F4C-B6C9-4EA4-A9FA-02674326145C}" type="presOf" srcId="{965CBA7D-680F-469E-8162-606AE016F3BB}" destId="{8F63E165-2705-49AE-9B32-944ADD22A613}" srcOrd="0" destOrd="0" presId="urn:microsoft.com/office/officeart/2005/8/layout/cycle2"/>
    <dgm:cxn modelId="{151B4B38-9879-44AF-8936-711129AD7E61}" type="presOf" srcId="{F66B88F3-C7E3-49DD-B758-753C05FBA6FB}" destId="{426A9BAD-B21E-4BB3-9DED-4A4A551FF1A3}" srcOrd="0" destOrd="0" presId="urn:microsoft.com/office/officeart/2005/8/layout/cycle2"/>
    <dgm:cxn modelId="{3A9CF868-7EF0-4A47-8DF5-AD6DCD312500}" type="presOf" srcId="{A155C3EA-8A34-4CD4-A6C2-A08383B93955}" destId="{2BDFD34D-4FA7-4B4A-91D4-1EAA0A42AA65}" srcOrd="0" destOrd="0" presId="urn:microsoft.com/office/officeart/2005/8/layout/cycle2"/>
    <dgm:cxn modelId="{0CA3DB81-0081-41A8-8932-1790CAEBE1DE}" srcId="{B64BAEC8-0968-454F-A3E9-7FF17D754DE9}" destId="{2CBFC236-3060-45D6-8342-81A0F67CA6C7}" srcOrd="0" destOrd="0" parTransId="{E6C98BFB-23CB-472E-A1FA-ABD82A7CD3E2}" sibTransId="{A155C3EA-8A34-4CD4-A6C2-A08383B93955}"/>
    <dgm:cxn modelId="{10DDB820-9E23-4984-A72B-49FEBD0DD611}" type="presOf" srcId="{65359B4C-FCE5-4FCC-9C1B-6C83C1A997E9}" destId="{72721C6D-914A-4771-996D-A163379A4D7A}" srcOrd="0" destOrd="0" presId="urn:microsoft.com/office/officeart/2005/8/layout/cycle2"/>
    <dgm:cxn modelId="{66F08CAC-1E63-4BC5-B5EE-0669DA74894A}" type="presOf" srcId="{65359B4C-FCE5-4FCC-9C1B-6C83C1A997E9}" destId="{7E2738C8-B668-49F8-B828-76014A2DF2D0}" srcOrd="1" destOrd="0" presId="urn:microsoft.com/office/officeart/2005/8/layout/cycle2"/>
    <dgm:cxn modelId="{0CBA3183-38F3-4B4A-86E6-441055E1BBEB}" type="presOf" srcId="{A155C3EA-8A34-4CD4-A6C2-A08383B93955}" destId="{1A9C9441-9C54-4B25-9EAF-191D9A2DE78C}" srcOrd="1" destOrd="0" presId="urn:microsoft.com/office/officeart/2005/8/layout/cycle2"/>
    <dgm:cxn modelId="{AB29977B-4BDB-49C3-97DE-2F46E3FCE036}" type="presOf" srcId="{1EB3C792-0F11-41EE-97AE-C99B5980A814}" destId="{1A56D861-EA43-405D-9EA7-AF0D1F17EF25}" srcOrd="0" destOrd="0" presId="urn:microsoft.com/office/officeart/2005/8/layout/cycle2"/>
    <dgm:cxn modelId="{EBBEE8F6-D072-4307-98EA-77DB45911B10}" type="presOf" srcId="{256E9A17-2B32-4102-8191-7B775A7F063A}" destId="{D83E3C6A-ADE3-412D-B925-8A81164DDC4A}" srcOrd="0" destOrd="0" presId="urn:microsoft.com/office/officeart/2005/8/layout/cycle2"/>
    <dgm:cxn modelId="{BDBCD8F2-DE18-48D3-9447-92152057DE2C}" type="presOf" srcId="{2CBFC236-3060-45D6-8342-81A0F67CA6C7}" destId="{FF192397-BFEB-4A23-8D0A-691F6E84E293}" srcOrd="0" destOrd="0" presId="urn:microsoft.com/office/officeart/2005/8/layout/cycle2"/>
    <dgm:cxn modelId="{E02EC3BF-DCD3-477C-B005-27662DE506BE}" type="presOf" srcId="{256E9A17-2B32-4102-8191-7B775A7F063A}" destId="{F3533F01-C260-459B-9356-75EAF20000E1}" srcOrd="1" destOrd="0" presId="urn:microsoft.com/office/officeart/2005/8/layout/cycle2"/>
    <dgm:cxn modelId="{F0F0E81F-A09F-4262-A002-AB7C6E6C8C92}" type="presParOf" srcId="{CD497BB2-0453-40EF-BE27-C5A96888CB11}" destId="{FF192397-BFEB-4A23-8D0A-691F6E84E293}" srcOrd="0" destOrd="0" presId="urn:microsoft.com/office/officeart/2005/8/layout/cycle2"/>
    <dgm:cxn modelId="{BA2DB9D2-BC4C-4655-9F06-0220113B9AE3}" type="presParOf" srcId="{CD497BB2-0453-40EF-BE27-C5A96888CB11}" destId="{2BDFD34D-4FA7-4B4A-91D4-1EAA0A42AA65}" srcOrd="1" destOrd="0" presId="urn:microsoft.com/office/officeart/2005/8/layout/cycle2"/>
    <dgm:cxn modelId="{2647D052-B7AC-4C17-8C58-4C62CBFCC10B}" type="presParOf" srcId="{2BDFD34D-4FA7-4B4A-91D4-1EAA0A42AA65}" destId="{1A9C9441-9C54-4B25-9EAF-191D9A2DE78C}" srcOrd="0" destOrd="0" presId="urn:microsoft.com/office/officeart/2005/8/layout/cycle2"/>
    <dgm:cxn modelId="{F633D89C-58B7-4C78-B3B2-99635D576F3C}" type="presParOf" srcId="{CD497BB2-0453-40EF-BE27-C5A96888CB11}" destId="{8F63E165-2705-49AE-9B32-944ADD22A613}" srcOrd="2" destOrd="0" presId="urn:microsoft.com/office/officeart/2005/8/layout/cycle2"/>
    <dgm:cxn modelId="{5AE0F3C4-F615-418C-8A15-DA949CC69939}" type="presParOf" srcId="{CD497BB2-0453-40EF-BE27-C5A96888CB11}" destId="{D83E3C6A-ADE3-412D-B925-8A81164DDC4A}" srcOrd="3" destOrd="0" presId="urn:microsoft.com/office/officeart/2005/8/layout/cycle2"/>
    <dgm:cxn modelId="{A46058B2-09A7-43F7-B1CD-D693DFED9085}" type="presParOf" srcId="{D83E3C6A-ADE3-412D-B925-8A81164DDC4A}" destId="{F3533F01-C260-459B-9356-75EAF20000E1}" srcOrd="0" destOrd="0" presId="urn:microsoft.com/office/officeart/2005/8/layout/cycle2"/>
    <dgm:cxn modelId="{05DF633F-829F-49F8-B915-F87BB399AD4E}" type="presParOf" srcId="{CD497BB2-0453-40EF-BE27-C5A96888CB11}" destId="{A1B8D4AE-9E0F-4028-9A94-A13119DF2083}" srcOrd="4" destOrd="0" presId="urn:microsoft.com/office/officeart/2005/8/layout/cycle2"/>
    <dgm:cxn modelId="{B0AB618A-0BF3-494E-B5E2-F4305168FA36}" type="presParOf" srcId="{CD497BB2-0453-40EF-BE27-C5A96888CB11}" destId="{72721C6D-914A-4771-996D-A163379A4D7A}" srcOrd="5" destOrd="0" presId="urn:microsoft.com/office/officeart/2005/8/layout/cycle2"/>
    <dgm:cxn modelId="{CFB305A1-DF5B-4F43-BD51-11E1F19DFC87}" type="presParOf" srcId="{72721C6D-914A-4771-996D-A163379A4D7A}" destId="{7E2738C8-B668-49F8-B828-76014A2DF2D0}" srcOrd="0" destOrd="0" presId="urn:microsoft.com/office/officeart/2005/8/layout/cycle2"/>
    <dgm:cxn modelId="{2F91C1B9-A5BB-45CF-B744-669792303FCB}" type="presParOf" srcId="{CD497BB2-0453-40EF-BE27-C5A96888CB11}" destId="{1A56D861-EA43-405D-9EA7-AF0D1F17EF25}" srcOrd="6" destOrd="0" presId="urn:microsoft.com/office/officeart/2005/8/layout/cycle2"/>
    <dgm:cxn modelId="{2438578A-6DFD-4C6D-929E-3DC7F390E68E}" type="presParOf" srcId="{CD497BB2-0453-40EF-BE27-C5A96888CB11}" destId="{426A9BAD-B21E-4BB3-9DED-4A4A551FF1A3}" srcOrd="7" destOrd="0" presId="urn:microsoft.com/office/officeart/2005/8/layout/cycle2"/>
    <dgm:cxn modelId="{24E909EE-0EA1-4AF2-8553-DE6DCBD55DB6}" type="presParOf" srcId="{426A9BAD-B21E-4BB3-9DED-4A4A551FF1A3}" destId="{BEBC79C3-2799-4213-965C-BC600BEDEF4F}" srcOrd="0" destOrd="0" presId="urn:microsoft.com/office/officeart/2005/8/layout/cycle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192397-BFEB-4A23-8D0A-691F6E84E293}">
      <dsp:nvSpPr>
        <dsp:cNvPr id="0" name=""/>
        <dsp:cNvSpPr/>
      </dsp:nvSpPr>
      <dsp:spPr>
        <a:xfrm>
          <a:off x="3308634" y="0"/>
          <a:ext cx="1583447" cy="1450627"/>
        </a:xfrm>
        <a:prstGeom prst="ellipse">
          <a:avLst/>
        </a:prstGeom>
        <a:solidFill>
          <a:srgbClr val="00CC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/>
            <a:t>P</a:t>
          </a:r>
          <a:endParaRPr lang="th-TH" sz="6000" kern="1200" dirty="0"/>
        </a:p>
      </dsp:txBody>
      <dsp:txXfrm>
        <a:off x="3540524" y="212439"/>
        <a:ext cx="1119667" cy="1025749"/>
      </dsp:txXfrm>
    </dsp:sp>
    <dsp:sp modelId="{2BDFD34D-4FA7-4B4A-91D4-1EAA0A42AA65}">
      <dsp:nvSpPr>
        <dsp:cNvPr id="0" name=""/>
        <dsp:cNvSpPr/>
      </dsp:nvSpPr>
      <dsp:spPr>
        <a:xfrm rot="2684354">
          <a:off x="4619473" y="1209261"/>
          <a:ext cx="432580" cy="489586"/>
        </a:xfrm>
        <a:prstGeom prst="rightArrow">
          <a:avLst>
            <a:gd name="adj1" fmla="val 60000"/>
            <a:gd name="adj2" fmla="val 50000"/>
          </a:avLst>
        </a:prstGeom>
        <a:solidFill>
          <a:srgbClr val="00CC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/>
        </a:p>
      </dsp:txBody>
      <dsp:txXfrm>
        <a:off x="4638270" y="1261505"/>
        <a:ext cx="302806" cy="293752"/>
      </dsp:txXfrm>
    </dsp:sp>
    <dsp:sp modelId="{8F63E165-2705-49AE-9B32-944ADD22A613}">
      <dsp:nvSpPr>
        <dsp:cNvPr id="0" name=""/>
        <dsp:cNvSpPr/>
      </dsp:nvSpPr>
      <dsp:spPr>
        <a:xfrm>
          <a:off x="4836678" y="1447103"/>
          <a:ext cx="1448031" cy="1450627"/>
        </a:xfrm>
        <a:prstGeom prst="ellipse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2400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b="1" kern="1200" dirty="0"/>
            <a:t>D</a:t>
          </a:r>
          <a:endParaRPr lang="th-TH" sz="5400" kern="1200" dirty="0"/>
        </a:p>
      </dsp:txBody>
      <dsp:txXfrm>
        <a:off x="5048737" y="1659542"/>
        <a:ext cx="1023913" cy="1025749"/>
      </dsp:txXfrm>
    </dsp:sp>
    <dsp:sp modelId="{D83E3C6A-ADE3-412D-B925-8A81164DDC4A}">
      <dsp:nvSpPr>
        <dsp:cNvPr id="0" name=""/>
        <dsp:cNvSpPr/>
      </dsp:nvSpPr>
      <dsp:spPr>
        <a:xfrm rot="7482011">
          <a:off x="4741308" y="2732897"/>
          <a:ext cx="523566" cy="489586"/>
        </a:xfrm>
        <a:prstGeom prst="rightArrow">
          <a:avLst>
            <a:gd name="adj1" fmla="val 60000"/>
            <a:gd name="adj2" fmla="val 50000"/>
          </a:avLst>
        </a:prstGeom>
        <a:solidFill>
          <a:srgbClr val="00CC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/>
        </a:p>
      </dsp:txBody>
      <dsp:txXfrm rot="10800000">
        <a:off x="4856553" y="2770438"/>
        <a:ext cx="376690" cy="293752"/>
      </dsp:txXfrm>
    </dsp:sp>
    <dsp:sp modelId="{A1B8D4AE-9E0F-4028-9A94-A13119DF2083}">
      <dsp:nvSpPr>
        <dsp:cNvPr id="0" name=""/>
        <dsp:cNvSpPr/>
      </dsp:nvSpPr>
      <dsp:spPr>
        <a:xfrm>
          <a:off x="3655571" y="3082739"/>
          <a:ext cx="1545092" cy="145062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b="1" kern="1200" dirty="0"/>
            <a:t>C</a:t>
          </a:r>
          <a:endParaRPr lang="th-TH" sz="6000" kern="1200" dirty="0"/>
        </a:p>
      </dsp:txBody>
      <dsp:txXfrm>
        <a:off x="3881844" y="3295178"/>
        <a:ext cx="1092546" cy="1025749"/>
      </dsp:txXfrm>
    </dsp:sp>
    <dsp:sp modelId="{72721C6D-914A-4771-996D-A163379A4D7A}">
      <dsp:nvSpPr>
        <dsp:cNvPr id="0" name=""/>
        <dsp:cNvSpPr/>
      </dsp:nvSpPr>
      <dsp:spPr>
        <a:xfrm rot="13184623">
          <a:off x="3254371" y="2792947"/>
          <a:ext cx="494679" cy="489586"/>
        </a:xfrm>
        <a:prstGeom prst="rightArrow">
          <a:avLst>
            <a:gd name="adj1" fmla="val 60000"/>
            <a:gd name="adj2" fmla="val 50000"/>
          </a:avLst>
        </a:prstGeom>
        <a:solidFill>
          <a:srgbClr val="00CC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/>
        </a:p>
      </dsp:txBody>
      <dsp:txXfrm rot="10800000">
        <a:off x="3384276" y="2937817"/>
        <a:ext cx="347803" cy="293752"/>
      </dsp:txXfrm>
    </dsp:sp>
    <dsp:sp modelId="{1A56D861-EA43-405D-9EA7-AF0D1F17EF25}">
      <dsp:nvSpPr>
        <dsp:cNvPr id="0" name=""/>
        <dsp:cNvSpPr/>
      </dsp:nvSpPr>
      <dsp:spPr>
        <a:xfrm>
          <a:off x="1849095" y="1541369"/>
          <a:ext cx="1450627" cy="1450627"/>
        </a:xfrm>
        <a:prstGeom prst="ellipse">
          <a:avLst/>
        </a:prstGeom>
        <a:solidFill>
          <a:srgbClr val="F24CD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2311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b="1" kern="1200"/>
            <a:t>A</a:t>
          </a:r>
          <a:endParaRPr lang="th-TH" sz="5200" kern="1200"/>
        </a:p>
      </dsp:txBody>
      <dsp:txXfrm>
        <a:off x="2061534" y="1753808"/>
        <a:ext cx="1025749" cy="1025749"/>
      </dsp:txXfrm>
    </dsp:sp>
    <dsp:sp modelId="{426A9BAD-B21E-4BB3-9DED-4A4A551FF1A3}">
      <dsp:nvSpPr>
        <dsp:cNvPr id="0" name=""/>
        <dsp:cNvSpPr/>
      </dsp:nvSpPr>
      <dsp:spPr>
        <a:xfrm rot="18882718">
          <a:off x="3137108" y="1269441"/>
          <a:ext cx="364442" cy="4895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h-TH" sz="1800" kern="1200"/>
        </a:p>
      </dsp:txBody>
      <dsp:txXfrm>
        <a:off x="3153314" y="1406207"/>
        <a:ext cx="255109" cy="293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099E1-1F7E-4C17-BF21-AC0159C15168}" type="datetimeFigureOut">
              <a:rPr lang="th-TH" smtClean="0"/>
              <a:t>07/05/62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C5220-5BA4-46A0-9FC4-4F8A20A06A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1706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B2FDE-F886-432B-8DC8-3E69408D1C16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3910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CF4902-8076-488E-9A13-5E3C12B24211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6702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B2FDE-F886-432B-8DC8-3E69408D1C16}" type="slidenum">
              <a:rPr lang="th-TH" smtClean="0"/>
              <a:pPr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0724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2B2FDE-F886-432B-8DC8-3E69408D1C16}" type="slidenum">
              <a:rPr lang="th-TH" smtClean="0"/>
              <a:pPr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8225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7C5220-5BA4-46A0-9FC4-4F8A20A06AB0}" type="slidenum">
              <a:rPr lang="th-TH" smtClean="0"/>
              <a:t>26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0633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C5220-5BA4-46A0-9FC4-4F8A20A06AB0}" type="slidenum">
              <a:rPr lang="th-TH" smtClean="0"/>
              <a:t>27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361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33AC-931B-4CDC-B27D-179419185FBF}" type="datetime1">
              <a:rPr lang="th-TH" smtClean="0"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714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B5328-8B34-4C45-991F-E8A15FA5A381}" type="datetime1">
              <a:rPr lang="th-TH" smtClean="0"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715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DC84-37CC-41F2-A157-3C7AFFCC9AEE}" type="datetime1">
              <a:rPr lang="th-TH" smtClean="0"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697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FB693-3F5E-4B5A-ABBE-E28B995E477B}" type="datetime1">
              <a:rPr lang="th-TH" smtClean="0"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752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C5972-A147-4378-86C7-F2A79756EE0E}" type="datetime1">
              <a:rPr lang="th-TH" smtClean="0"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366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7ABD0-20EE-4A08-B934-DDE3ED901C0B}" type="datetime1">
              <a:rPr lang="th-TH" smtClean="0"/>
              <a:t>07/05/62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937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620AA-FC61-4DA1-A593-B76E5BE72783}" type="datetime1">
              <a:rPr lang="th-TH" smtClean="0"/>
              <a:t>07/05/62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459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A0EBA-8281-45EB-A3FA-A8BB0F4429A2}" type="datetime1">
              <a:rPr lang="th-TH" smtClean="0"/>
              <a:t>07/05/62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541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8EE33-6E28-4A75-9745-4B8D093884CF}" type="datetime1">
              <a:rPr lang="th-TH" smtClean="0"/>
              <a:t>07/05/62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699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FF396-58FC-415B-8565-AFBA42388D0C}" type="datetime1">
              <a:rPr lang="th-TH" smtClean="0"/>
              <a:t>07/05/62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2531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93B68-019A-4973-A4B0-44FA60B4CD50}" type="datetime1">
              <a:rPr lang="th-TH" smtClean="0"/>
              <a:t>07/05/62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7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2A08E-9436-4CE9-9CBB-8E43C2FAA555}" type="datetime1">
              <a:rPr lang="th-TH" smtClean="0"/>
              <a:t>07/05/62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h-TH"/>
              <a:t>ดร.ไพเราะ มีบางยาง</a:t>
            </a:r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E166-299A-4822-A05E-91464394D9E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24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4525963"/>
          </a:xfrm>
          <a:solidFill>
            <a:srgbClr val="FFCCFF"/>
          </a:solidFill>
          <a:ln w="76200"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th-TH" sz="5400" b="1" dirty="0">
                <a:cs typeface="+mj-cs"/>
              </a:rPr>
              <a:t>ตอนที่ 7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th-TH" sz="5400" b="1" dirty="0">
                <a:cs typeface="+mj-cs"/>
              </a:rPr>
              <a:t>การพัฒนาสถานศึกษา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buNone/>
            </a:pPr>
            <a:r>
              <a:rPr lang="th-TH" sz="5400" b="1" dirty="0">
                <a:cs typeface="+mj-cs"/>
              </a:rPr>
              <a:t>ให้มีคุณภาพอย่างต่อเนื่อง</a:t>
            </a:r>
          </a:p>
          <a:p>
            <a:pPr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th-TH" sz="2800" dirty="0">
                <a:solidFill>
                  <a:prstClr val="black"/>
                </a:solidFill>
                <a:latin typeface="Angsana New"/>
                <a:ea typeface="Times New Roman"/>
                <a:cs typeface="Angsana New"/>
              </a:rPr>
              <a:t>ดร.</a:t>
            </a:r>
            <a:r>
              <a:rPr lang="th-TH" sz="2800" b="1" dirty="0">
                <a:solidFill>
                  <a:prstClr val="black"/>
                </a:solidFill>
                <a:latin typeface="Angsana New"/>
                <a:ea typeface="Times New Roman"/>
                <a:cs typeface="Angsana New"/>
              </a:rPr>
              <a:t>ไพเราะ มีบางยาง</a:t>
            </a:r>
            <a:endParaRPr lang="en-US" sz="2800" b="1" dirty="0">
              <a:solidFill>
                <a:prstClr val="black"/>
              </a:solidFill>
              <a:latin typeface="Angsana New"/>
              <a:ea typeface="Times New Roman"/>
              <a:cs typeface="Angsana New"/>
            </a:endParaRPr>
          </a:p>
          <a:p>
            <a:pPr algn="r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prstClr val="black"/>
                </a:solidFill>
                <a:latin typeface="Angsana New"/>
                <a:ea typeface="Times New Roman"/>
                <a:cs typeface="Angsana New"/>
              </a:rPr>
              <a:t>0818032334</a:t>
            </a:r>
            <a:endParaRPr lang="th-TH" sz="2800" b="1" dirty="0">
              <a:solidFill>
                <a:prstClr val="black"/>
              </a:solidFill>
              <a:latin typeface="Angsana New"/>
              <a:ea typeface="Times New Roman"/>
              <a:cs typeface="Angsana New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 มีบางยาง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038600"/>
            <a:ext cx="71628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3557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5300" b="1" dirty="0">
                <a:solidFill>
                  <a:srgbClr val="0000CC"/>
                </a:solidFill>
              </a:rPr>
              <a:t>แนวทางการนำชุมชนการเรียนรู้</a:t>
            </a:r>
            <a:r>
              <a:rPr lang="th-TH" sz="5400" b="1" dirty="0">
                <a:solidFill>
                  <a:srgbClr val="0000CC"/>
                </a:solidFill>
              </a:rPr>
              <a:t>สู่การปฏิบัติ</a:t>
            </a:r>
            <a:endParaRPr lang="th-TH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cs typeface="+mj-cs"/>
              </a:rPr>
              <a:t>   1.2 ผู้บริหารโรงเรียนจัดการสร้างทีม  อาจจะประกอบด้วย ฝ่ายบริหาร  ฝ่ายวิชาการ ครูอาวุโส ตัวแทนคณะกรรมการบริหารโรงเรียน  ผู้ปกครอง  ชุมชน ปราชญ์ชาวบ้าน ฯลฯ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800" b="1" dirty="0">
                <a:cs typeface="+mj-cs"/>
              </a:rPr>
              <a:t>   1.3 บุคลากรอื่นตามลักษณะงานเดียวกันรวมตัวกัน</a:t>
            </a:r>
            <a:endParaRPr lang="en-US" sz="48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249066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5300" b="1" dirty="0">
                <a:solidFill>
                  <a:srgbClr val="0000CC"/>
                </a:solidFill>
              </a:rPr>
              <a:t>แนวทางการนำชุมชนการเรียนรู้</a:t>
            </a:r>
            <a:r>
              <a:rPr lang="th-TH" sz="5400" b="1" dirty="0">
                <a:solidFill>
                  <a:srgbClr val="0000CC"/>
                </a:solidFill>
              </a:rPr>
              <a:t>สู่การปฏิบัติ</a:t>
            </a:r>
            <a:endParaRPr lang="th-TH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 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2.  การเลือกประธานชุมชน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       สมาชิกร่วมกันเลือกประธานชุมชน ควรเป็นบุคคลที่ได้รับการยอมรับ และมีความสามารถในการเป็นผู้นำทางวิชาการได้ดี เช่น ผู้อำนวยการโรงเรียน รองผู้อำนวยการโรงเรียน ฝ่ายวิชาการ หัวหน้ากลุ่มสาระการเรียนรู้ หรือครูอาวุโส  ที่ได้รับการยอมรับ เป็นต้น 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จากนั้นประธานชุมชนคัดเลือกเลขานุการ และผู้ช่วยเลขานุการ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937658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5300" b="1" dirty="0">
                <a:solidFill>
                  <a:srgbClr val="0000CC"/>
                </a:solidFill>
              </a:rPr>
              <a:t>แนวทางการนำชุมชนการเรียนรู้</a:t>
            </a:r>
            <a:r>
              <a:rPr lang="th-TH" sz="5400" b="1" dirty="0">
                <a:solidFill>
                  <a:srgbClr val="0000CC"/>
                </a:solidFill>
              </a:rPr>
              <a:t>สู่การปฏิบัติ</a:t>
            </a:r>
            <a:endParaRPr lang="th-TH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5400" b="1" dirty="0">
                <a:cs typeface="+mj-cs"/>
              </a:rPr>
              <a:t>3.  </a:t>
            </a:r>
            <a:r>
              <a:rPr lang="th-TH" sz="5400" b="1" dirty="0">
                <a:solidFill>
                  <a:srgbClr val="FF0000"/>
                </a:solidFill>
                <a:cs typeface="+mj-cs"/>
              </a:rPr>
              <a:t>การร่วมกันตั้งชื่อชุมชน  </a:t>
            </a:r>
            <a:r>
              <a:rPr lang="th-TH" sz="5400" b="1" dirty="0">
                <a:cs typeface="+mj-cs"/>
              </a:rPr>
              <a:t>เช่น ชุมชนการเรียนรู้กลุ่มครูภาษาไทย ชุมชนการเรียนรู้ครูสาระการเรียนรู้ภาษาอังกฤษ  ชุมชนการเรียนรู้กลุ่มครูอนุบาล  เป็นต้น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352661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91815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th-TH" sz="5300" b="1" dirty="0">
                <a:solidFill>
                  <a:srgbClr val="0000CC"/>
                </a:solidFill>
              </a:rPr>
              <a:t>แนวทางการนำชุมชนการเรียนรู้</a:t>
            </a:r>
            <a:r>
              <a:rPr lang="th-TH" sz="5400" b="1" dirty="0">
                <a:solidFill>
                  <a:srgbClr val="0000CC"/>
                </a:solidFill>
              </a:rPr>
              <a:t>สู่การปฏิบัติ</a:t>
            </a:r>
            <a:endParaRPr lang="th-TH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sz="4300" b="1" dirty="0">
                <a:cs typeface="+mj-cs"/>
              </a:rPr>
              <a:t> </a:t>
            </a:r>
            <a:r>
              <a:rPr lang="th-TH" sz="4300" b="1" dirty="0">
                <a:solidFill>
                  <a:srgbClr val="FF0000"/>
                </a:solidFill>
                <a:cs typeface="+mj-cs"/>
              </a:rPr>
              <a:t>4.  การกำหนดข้อตกลงของชุมชนร่วมกัน 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   เพื่อให้ชุมชนมีความเข้มแข็ง มั่นคงและดำเนินการต่อเนื่องได้อย่างมีประสิทธิภาพ สมาชิกควรตกลงเป็นเงื่อนไขสำคัญไว้ต่อกันตั้งแต่เริ่มแรก เช่น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   4.1  มุ่งพัฒนางานและการเรียนรู้ให้เกิดประสิทธิภาพสูงสุด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   4.2  สื่อสารระหว่างสมาชิกอย่างเป็นกัลยาณมิตร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   4.3  พร้อมที่จะเปิดใจเรียนรู้สิ่งใหม่ๆ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   4.4  ให้ความร่วมมือร่วมใจในการทำงานทุกงาน </a:t>
            </a:r>
          </a:p>
          <a:p>
            <a:pPr marL="0" indent="0" algn="ctr">
              <a:buNone/>
            </a:pPr>
            <a:r>
              <a:rPr lang="th-TH" sz="3900" b="1" dirty="0">
                <a:cs typeface="+mj-cs"/>
              </a:rPr>
              <a:t>ฯลฯ</a:t>
            </a:r>
            <a:endParaRPr lang="en-US" sz="39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963471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5300" b="1" dirty="0">
                <a:solidFill>
                  <a:srgbClr val="0000CC"/>
                </a:solidFill>
              </a:rPr>
              <a:t>แนวทางการนำชุมชนการเรียนรู้</a:t>
            </a:r>
            <a:r>
              <a:rPr lang="th-TH" sz="5400" b="1" dirty="0">
                <a:solidFill>
                  <a:srgbClr val="0000CC"/>
                </a:solidFill>
              </a:rPr>
              <a:t>สู่การปฏิบัติ</a:t>
            </a:r>
            <a:endParaRPr lang="th-TH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</a:t>
            </a:r>
            <a:r>
              <a:rPr lang="th-TH" sz="3900" b="1" dirty="0">
                <a:solidFill>
                  <a:srgbClr val="FF0000"/>
                </a:solidFill>
                <a:cs typeface="+mj-cs"/>
              </a:rPr>
              <a:t>5.  การกำหนดเป้าหมาย ภารกิจ  สถานที่ และเวลาปฏิบัติการของชุมชน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3333FF"/>
                </a:solidFill>
                <a:cs typeface="+mj-cs"/>
              </a:rPr>
              <a:t>      5.1  กำหนดเป้าหมายการพัฒนางาน </a:t>
            </a:r>
            <a:r>
              <a:rPr lang="th-TH" sz="3600" b="1" dirty="0">
                <a:cs typeface="+mj-cs"/>
              </a:rPr>
              <a:t>สมาชิกชุมชนร่วมกันวิเคราะห์สภาพปัจจุบันปัญหาของงาน หรือการจัดการเรียนรู้ เพื่อศึกษาปัญหาหรือประเด็นที่ต้องการพัฒนา เช่น ความสามารถด้านการอ่านของนักเรียนชั้น ป.1 การพัฒนากล้ามเนื้อเล็ก-กล้ามเนื้อใหญ่ของเด็กชั้นอนุบาลปีที่ 1 เป็นต้น เลือกประเด็นที่ต้องการแก้ไข หรือพัฒนาเร่งด่วนมากำหนดเป็นหมายการพัฒนา</a:t>
            </a:r>
            <a:endParaRPr lang="en-US" sz="36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217821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4"/>
            <a:ext cx="8229600" cy="921668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5300" b="1" dirty="0">
                <a:solidFill>
                  <a:srgbClr val="0000CC"/>
                </a:solidFill>
              </a:rPr>
              <a:t>แนวทางการนำชุมชนการเรียนรู้</a:t>
            </a:r>
            <a:r>
              <a:rPr lang="th-TH" sz="5400" b="1" dirty="0">
                <a:solidFill>
                  <a:srgbClr val="0000CC"/>
                </a:solidFill>
              </a:rPr>
              <a:t>สู่การปฏิบัติ</a:t>
            </a:r>
            <a:endParaRPr lang="th-TH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solidFill>
                  <a:srgbClr val="3333FF"/>
                </a:solidFill>
                <a:cs typeface="+mj-cs"/>
              </a:rPr>
              <a:t>    5.2 กำหนดภารกิจ หรืองาน</a:t>
            </a:r>
            <a:r>
              <a:rPr lang="th-TH" sz="3600" b="1" dirty="0">
                <a:cs typeface="+mj-cs"/>
              </a:rPr>
              <a:t>ที่ชุมชนต้องปฏิบัติร่วมกันเพื่อให้บรรลุเป้าหมายที่กำหนดไว้ เช่น การออกแบบการเรียนรู้ การจัดทำแผนการจัดการเรียนรู้ การจัดทำสื่อการสอน หรือแบบฝึกทักษะ เป็นต้น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</a:t>
            </a:r>
            <a:r>
              <a:rPr lang="th-TH" sz="3600" b="1" dirty="0">
                <a:solidFill>
                  <a:srgbClr val="3333FF"/>
                </a:solidFill>
                <a:cs typeface="+mj-cs"/>
              </a:rPr>
              <a:t>5.3  กำหนดสถานที่ประชุม หรือปฏิบัติงาน</a:t>
            </a:r>
            <a:r>
              <a:rPr lang="th-TH" sz="3600" b="1" dirty="0">
                <a:cs typeface="+mj-cs"/>
              </a:rPr>
              <a:t>ร่วมกัน  เช่น ห้องประชุมโรงเรียน  ห้องสมุดของโรงเรียน เป็นต้น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</a:t>
            </a:r>
            <a:r>
              <a:rPr lang="th-TH" sz="3600" b="1" dirty="0">
                <a:solidFill>
                  <a:srgbClr val="3333FF"/>
                </a:solidFill>
                <a:cs typeface="+mj-cs"/>
              </a:rPr>
              <a:t>5.4  กำหนดเวลาการประชุม หรือปฏิบัติงาน</a:t>
            </a:r>
            <a:r>
              <a:rPr lang="th-TH" sz="3600" b="1" dirty="0">
                <a:cs typeface="+mj-cs"/>
              </a:rPr>
              <a:t>ร่วมกัน เช่น  ทุกวันศุกร์ของทุกสัปดาห์หลังเลิกเรียนระยะเวลา 2-3 ชั่วโมงต่อสัปดาห์  เป็นเวลา 3 เดือน 1 ภาคเรียน หรือ 1 ปีการศึกษา โดยจัดชั่วโมงอยู่ในภาระการสอน/ภาระงานของครู เพื่อไม่ให้ครูถือว่าเป็นภาระเพิ่มขึ้น</a:t>
            </a:r>
            <a:endParaRPr lang="en-US" sz="36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217821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5300" b="1" dirty="0">
                <a:solidFill>
                  <a:srgbClr val="0000CC"/>
                </a:solidFill>
              </a:rPr>
              <a:t>แนวทางการนำชุมชนการเรียนรู้</a:t>
            </a:r>
            <a:r>
              <a:rPr lang="th-TH" sz="5400" b="1" dirty="0">
                <a:solidFill>
                  <a:srgbClr val="0000CC"/>
                </a:solidFill>
              </a:rPr>
              <a:t>สู่การปฏิบัติ</a:t>
            </a:r>
            <a:endParaRPr lang="th-TH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cs typeface="+mj-cs"/>
              </a:rPr>
              <a:t> 6.  </a:t>
            </a:r>
            <a:r>
              <a:rPr lang="th-TH" sz="3600" b="1" dirty="0">
                <a:solidFill>
                  <a:srgbClr val="FF0000"/>
                </a:solidFill>
                <a:cs typeface="+mj-cs"/>
              </a:rPr>
              <a:t>การสร้างเครือข่าย และผู้มีส่วนร่วมสนับสนุนภารกิจของชุมชน </a:t>
            </a:r>
          </a:p>
          <a:p>
            <a:pPr marL="0" indent="0">
              <a:buNone/>
            </a:pPr>
            <a:r>
              <a:rPr lang="th-TH" sz="3600" b="1" dirty="0">
                <a:cs typeface="+mj-cs"/>
              </a:rPr>
              <a:t>      สร้างเครือข่ายความร่วมมือเพื่อแลกเปลี่ยนเรียนรู้ ส่งเสริมสนับสนุนการพัฒนางาน หรือการเรียนรู้ของผู้เรียนให้ประสบผลสำเร็จ ได้แก่ คณะกรรมการบริหารโรงเรียน ผู้ปกครอง ปราชญ์ชาวบ้าน   ศึกษานิเทศก์ อาจารย์มหาวิทยาลัย นักธุรกิจ ครูอาวุโส ฯลฯ</a:t>
            </a:r>
            <a:endParaRPr lang="en-US" sz="36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717869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91815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th-TH" sz="5300" b="1" dirty="0">
                <a:solidFill>
                  <a:srgbClr val="0000CC"/>
                </a:solidFill>
              </a:rPr>
              <a:t>แนวทางการนำชุมชนการเรียนรู้</a:t>
            </a:r>
            <a:r>
              <a:rPr lang="th-TH" sz="5400" b="1" dirty="0">
                <a:solidFill>
                  <a:srgbClr val="0000CC"/>
                </a:solidFill>
              </a:rPr>
              <a:t>สู่การปฏิบัติ</a:t>
            </a:r>
            <a:endParaRPr lang="th-TH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th-TH" sz="3600" b="1" dirty="0">
                <a:cs typeface="+mj-cs"/>
              </a:rPr>
              <a:t> 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7. กระบวนการขับเคลื่อนชุมชนการเรียนรู้ทางวิชาชีพ</a:t>
            </a:r>
            <a:r>
              <a:rPr lang="th-TH" sz="2700" dirty="0">
                <a:solidFill>
                  <a:prstClr val="black"/>
                </a:solidFill>
              </a:rPr>
              <a:t> 	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prstClr val="black"/>
                </a:solidFill>
                <a:cs typeface="+mj-cs"/>
              </a:rPr>
              <a:t>ขั้นที่ 1 กำหนดเป้าหมายการพัฒนางาน/การเรียนรู้ของผู้เรียน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prstClr val="black"/>
                </a:solidFill>
                <a:cs typeface="+mj-cs"/>
              </a:rPr>
              <a:t>ขั้นที่ 2 กำหนดวิธีการพัฒนางาน/การเรียนรู้ของผู้เรียน 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prstClr val="black"/>
                </a:solidFill>
                <a:cs typeface="+mj-cs"/>
              </a:rPr>
              <a:t>ขั้นที่ 3 สะท้อนความคิดเพื่อพัฒนาวิธีการพัฒนางาน/การเรียนรู้ของผู้เรียน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prstClr val="black"/>
                </a:solidFill>
                <a:cs typeface="+mj-cs"/>
              </a:rPr>
              <a:t>ขั้นที่ 4 นำแผนสู่การปฏิบัติและสังเกตการปฏิบัติงาน/การเรียนรู้ของผู้เรียน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prstClr val="black"/>
                </a:solidFill>
                <a:cs typeface="+mj-cs"/>
              </a:rPr>
              <a:t>ขั้นที่ 5 สะท้อนความคิดต่อผลการปฏิบัติเพื่อการพัฒนางาน/การเรียนรู้ของผู้เรียน                              </a:t>
            </a:r>
          </a:p>
          <a:p>
            <a:pPr marL="0" lvl="0" indent="0">
              <a:buNone/>
            </a:pPr>
            <a:r>
              <a:rPr lang="th-TH" sz="3600" b="1" dirty="0">
                <a:solidFill>
                  <a:prstClr val="black"/>
                </a:solidFill>
                <a:cs typeface="+mj-cs"/>
              </a:rPr>
              <a:t>ขั้นที่ 6 นำสู่การวางแผนการพัฒนางาน/การเรียนรู้ของผู้เรียนในรอบต่อไป</a:t>
            </a:r>
            <a:endParaRPr lang="th-TH" sz="3600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551814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4000" b="1" dirty="0">
                <a:solidFill>
                  <a:srgbClr val="0000CC"/>
                </a:solidFill>
              </a:rPr>
              <a:t>8. บันทึกผลการดำเนินงานลงในสมุดบันทึก (</a:t>
            </a:r>
            <a:r>
              <a:rPr lang="en-US" sz="4000" b="1" dirty="0">
                <a:solidFill>
                  <a:srgbClr val="0000CC"/>
                </a:solidFill>
              </a:rPr>
              <a:t>Logbook</a:t>
            </a:r>
            <a:r>
              <a:rPr lang="th-TH" sz="4000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cs typeface="+mj-cs"/>
              </a:rPr>
              <a:t>     Logbook </a:t>
            </a:r>
            <a:r>
              <a:rPr lang="th-TH" sz="4400" b="1" dirty="0">
                <a:cs typeface="+mj-cs"/>
              </a:rPr>
              <a:t>คือ สมุดบันทึกการพัฒนาตนเองจากการนำชุมชนการเรียนรู้มาใช้  ซึ่งเป็นเอกสารเชิงประจักษ์ในการพัฒนาตนเองของครู หรือบุคลากรผ่านการพบปะ พูดคุยกับเพื่อนร่วมงาน เพื่อพัฒนางานและการเรียนรู้ของผู้เรียน </a:t>
            </a:r>
            <a:r>
              <a:rPr lang="th-TH" sz="4400" b="1" dirty="0">
                <a:solidFill>
                  <a:srgbClr val="FF0000"/>
                </a:solidFill>
                <a:cs typeface="+mj-cs"/>
              </a:rPr>
              <a:t>ซึ่งการดำเนินงานตั้งแต่ขั้นแรกถึงขั้นสุดท้าย ต้องมีการบันทึกในสมุดบันทึก</a:t>
            </a:r>
          </a:p>
          <a:p>
            <a:pPr marL="0" indent="0">
              <a:buNone/>
            </a:pPr>
            <a:r>
              <a:rPr lang="th-TH" sz="3600" b="1" dirty="0">
                <a:cs typeface="+mj-cs"/>
              </a:rPr>
              <a:t>      </a:t>
            </a:r>
            <a:endParaRPr lang="en-US" sz="36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41376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th-TH" sz="4200" b="1" dirty="0">
                <a:solidFill>
                  <a:srgbClr val="3333FF"/>
                </a:solidFill>
                <a:cs typeface="+mj-cs"/>
              </a:rPr>
              <a:t>สมุดบันทึก (</a:t>
            </a:r>
            <a:r>
              <a:rPr lang="en-US" sz="4200" b="1" dirty="0">
                <a:solidFill>
                  <a:srgbClr val="3333FF"/>
                </a:solidFill>
                <a:cs typeface="+mj-cs"/>
              </a:rPr>
              <a:t>Logbook) </a:t>
            </a:r>
            <a:r>
              <a:rPr lang="th-TH" sz="4200" b="1" dirty="0">
                <a:solidFill>
                  <a:srgbClr val="3333FF"/>
                </a:solidFill>
                <a:cs typeface="+mj-cs"/>
              </a:rPr>
              <a:t>ไม่มีรูปแบบตายตัว อาจเป็นความเรียง หรือตารางก็ได้ แต่ต้องมีองค์ประกอบครอบคลุมสิ่งต่อไปนี้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900" b="1" dirty="0">
                <a:cs typeface="+mj-cs"/>
              </a:rPr>
              <a:t>1) วันที่......เวลา……..ถึงเวลา…………. สถานที่ ……………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900" b="1" dirty="0">
                <a:cs typeface="+mj-cs"/>
              </a:rPr>
              <a:t>2) ประเด็นหรือหัวข้อที่นำมาพัฒนาหรือแก้ปัญหา (ทำอะไร เพื่ออะไร เป้าหมายคืออะไร)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900" b="1" dirty="0">
                <a:cs typeface="+mj-cs"/>
              </a:rPr>
              <a:t>3) รายละเอียดโดยย่อของกิจกรรมที่ทำ (เขียนให้เห็นกระบวนการที่ทำ ทำอย่างไร)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900" b="1" dirty="0">
                <a:cs typeface="+mj-cs"/>
              </a:rPr>
              <a:t>4) บันทึกผลการดำเนินงาน และการนำไปใช้พัฒนางานหรือผู้เรียนอย่างไร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900" b="1" dirty="0">
                <a:cs typeface="+mj-cs"/>
              </a:rPr>
              <a:t>5) การลงนามรับรองของผู้บังคับบัญชาในองค์กร</a:t>
            </a:r>
          </a:p>
          <a:p>
            <a:pPr marL="0" indent="0" algn="ctr">
              <a:buNone/>
            </a:pPr>
            <a:r>
              <a:rPr lang="th-TH" sz="3600" b="1" dirty="0">
                <a:cs typeface="+mj-cs"/>
              </a:rPr>
              <a:t>ฯลฯ</a:t>
            </a:r>
            <a:endParaRPr lang="en-US" sz="36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090110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08C5979A-0361-43FD-BF2B-E75B5D42C4A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cs typeface="+mj-cs"/>
              </a:rPr>
              <a:t>การพัฒนาสถานศึกษาให้มีคุณภาพอย่างต่อเนื่อง</a:t>
            </a:r>
            <a:endParaRPr lang="th-TH" dirty="0">
              <a:cs typeface="+mj-cs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21F365C2-8866-49B1-B523-163FD8BE475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h-TH" sz="4000" b="1" dirty="0">
                <a:cs typeface="+mj-cs"/>
              </a:rPr>
              <a:t>เป็นการดำเนินงานของสถานศึกษาตามกระบวนการประกันคุณภาพภายในให้มีคุณภาพ เป็นขั้นการปรับปรุงและพัฒนา (</a:t>
            </a:r>
            <a:r>
              <a:rPr lang="en-US" sz="4000" b="1" dirty="0">
                <a:cs typeface="+mj-cs"/>
              </a:rPr>
              <a:t>Act</a:t>
            </a:r>
            <a:r>
              <a:rPr lang="th-TH" sz="4000" b="1" dirty="0">
                <a:cs typeface="+mj-cs"/>
              </a:rPr>
              <a:t>)</a:t>
            </a:r>
            <a:r>
              <a:rPr lang="en-US" sz="4000" b="1" dirty="0">
                <a:cs typeface="+mj-cs"/>
              </a:rPr>
              <a:t> </a:t>
            </a:r>
            <a:r>
              <a:rPr lang="th-TH" sz="4000" b="1" dirty="0">
                <a:cs typeface="+mj-cs"/>
              </a:rPr>
              <a:t>เพื่อเป็นพื้นฐานในขั้นการวางแผนพัฒนา (</a:t>
            </a:r>
            <a:r>
              <a:rPr lang="en-US" sz="4000" b="1" dirty="0">
                <a:cs typeface="+mj-cs"/>
              </a:rPr>
              <a:t>Plan</a:t>
            </a:r>
            <a:r>
              <a:rPr lang="th-TH" sz="4000" b="1" dirty="0">
                <a:cs typeface="+mj-cs"/>
              </a:rPr>
              <a:t>)</a:t>
            </a:r>
            <a:r>
              <a:rPr lang="en-US" sz="4000" b="1" dirty="0">
                <a:cs typeface="+mj-cs"/>
              </a:rPr>
              <a:t> </a:t>
            </a:r>
            <a:r>
              <a:rPr lang="th-TH" sz="4000" b="1" dirty="0">
                <a:cs typeface="+mj-cs"/>
              </a:rPr>
              <a:t>ทำให้การดำเนินการประกันของสถานศึกษาขับเคลื่อนไปครบวงจรคุณภาพ และเกิดการพัฒนาอย่างต่อเนื่อง</a:t>
            </a:r>
            <a:endParaRPr lang="en-US" sz="4000" b="1" dirty="0">
              <a:cs typeface="+mj-cs"/>
            </a:endParaRPr>
          </a:p>
          <a:p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AB2C4F78-B4E6-4763-B5AD-02786AEBF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716265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b="1" dirty="0"/>
              <a:t>9. การใช้เทคโนโลยีสารสนเทศและการสื่อสาร (</a:t>
            </a:r>
            <a:r>
              <a:rPr lang="en-US" b="1" dirty="0"/>
              <a:t>ICT</a:t>
            </a:r>
            <a:r>
              <a:rPr lang="th-TH" b="1" dirty="0"/>
              <a:t>)</a:t>
            </a:r>
            <a:r>
              <a:rPr lang="en-US" b="1" dirty="0"/>
              <a:t> 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cs typeface="+mj-cs"/>
              </a:rPr>
              <a:t> ในการดำเนินงาน ในการเข้ากลุ่มระหว่างการดำเนินงาน หรือในการแลกเปลี่ยนเรียนรู้อาจดำเนินงานผ่าน </a:t>
            </a:r>
            <a:r>
              <a:rPr lang="en-US" sz="3600" b="1" dirty="0">
                <a:cs typeface="+mj-cs"/>
              </a:rPr>
              <a:t>Line </a:t>
            </a:r>
            <a:r>
              <a:rPr lang="th-TH" sz="3600" b="1" dirty="0">
                <a:cs typeface="+mj-cs"/>
              </a:rPr>
              <a:t>หรือ </a:t>
            </a:r>
            <a:r>
              <a:rPr lang="en-US" sz="3600" b="1" dirty="0">
                <a:cs typeface="+mj-cs"/>
              </a:rPr>
              <a:t>Facebook </a:t>
            </a:r>
            <a:r>
              <a:rPr lang="th-TH" sz="3600" b="1" dirty="0">
                <a:cs typeface="+mj-cs"/>
              </a:rPr>
              <a:t>กลุ่มปิด หรือช่องทางอื่นๆ</a:t>
            </a:r>
          </a:p>
          <a:p>
            <a:pPr marL="0" indent="0">
              <a:buNone/>
            </a:pPr>
            <a:endParaRPr lang="th-TH" sz="36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775741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6600" b="1" dirty="0">
                <a:cs typeface="+mj-cs"/>
              </a:rPr>
              <a:t> 10. สิ่งสำเร็จของการพัฒนาโดยใช้ชุมชนการเรียนรู้ทางวิชาชีพ คือ </a:t>
            </a:r>
            <a:r>
              <a:rPr lang="th-TH" sz="6600" b="1" i="1" u="sng" dirty="0">
                <a:solidFill>
                  <a:srgbClr val="FF0000"/>
                </a:solidFill>
                <a:cs typeface="+mj-cs"/>
              </a:rPr>
              <a:t>นวัตกรรม หรือวิธีการที่เป็นแบบอย่างได้</a:t>
            </a:r>
            <a:endParaRPr lang="en-US" sz="6600" b="1" i="1" u="sng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630942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cs typeface="+mj-cs"/>
              </a:rPr>
              <a:t>11.  ประโยชน์ของชุมชนการเรียนรู้ทางวิชาชีพ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sz="3900" b="1" dirty="0">
                <a:cs typeface="+mj-cs"/>
              </a:rPr>
              <a:t>11.1  ต่อครูผู้สอนและบุคลากร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- ลดความรู้สึกโดดเดี่ยวในงานที่รับผิดชอบลง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- เพิ่มความรู้สึกผูกพันและกระตือรือร้นที่จะปฏิบัติงานให้บรรลุภารกิจ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 มากขึ้น</a:t>
            </a:r>
            <a:endParaRPr lang="en-US" sz="3900" b="1" dirty="0">
              <a:cs typeface="+mj-cs"/>
            </a:endParaRP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- มีความรับผิดชอบต่องานหรือการเรียนรู้ของนักเรียนร่วมกัน</a:t>
            </a:r>
            <a:endParaRPr lang="en-US" sz="3900" b="1" dirty="0">
              <a:cs typeface="+mj-cs"/>
            </a:endParaRP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- มีความก้าวหน้าในการปรับเปลี่ยนวิธีการทำงาน หรือวิธีการจัดการ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 เรียนรู้</a:t>
            </a:r>
          </a:p>
          <a:p>
            <a:pPr marL="0" indent="0" algn="ctr">
              <a:buNone/>
            </a:pPr>
            <a:r>
              <a:rPr lang="th-TH" sz="3900" b="1" dirty="0">
                <a:cs typeface="+mj-cs"/>
              </a:rPr>
              <a:t>ฯลฯ</a:t>
            </a:r>
          </a:p>
          <a:p>
            <a:pPr marL="0" indent="0">
              <a:buNone/>
            </a:pPr>
            <a:r>
              <a:rPr lang="th-TH" dirty="0"/>
              <a:t>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5161134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th-TH" b="1" dirty="0">
                <a:cs typeface="+mj-cs"/>
              </a:rPr>
              <a:t>11.  ประโยชน์ของชุมชนการเรียนรู้ทางวิชาชีพ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h-TH" sz="3900" b="1" dirty="0">
                <a:cs typeface="+mj-cs"/>
              </a:rPr>
              <a:t>11.2  ต่อผู้เรียน 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   - เพิ่มศักยภาพการเรียนรู้ของผู้เรียนตามความ สนใจ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  - ลดอัตราการขาดเรียน</a:t>
            </a:r>
          </a:p>
          <a:p>
            <a:pPr marL="0" indent="0">
              <a:buNone/>
            </a:pPr>
            <a:r>
              <a:rPr lang="th-TH" sz="3900" b="1" dirty="0">
                <a:cs typeface="+mj-cs"/>
              </a:rPr>
              <a:t>      - ส่งให้ผลสัมฤทธิ์ทางการเรียนสูงขึ้น</a:t>
            </a:r>
          </a:p>
          <a:p>
            <a:pPr marL="0" indent="0" algn="ctr">
              <a:buNone/>
            </a:pPr>
            <a:r>
              <a:rPr lang="th-TH" sz="3900" b="1" dirty="0">
                <a:cs typeface="+mj-cs"/>
              </a:rPr>
              <a:t>ฯลฯ</a:t>
            </a:r>
          </a:p>
          <a:p>
            <a:pPr marL="0" indent="0">
              <a:buNone/>
            </a:pPr>
            <a:r>
              <a:rPr lang="th-TH" dirty="0"/>
              <a:t> 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9716940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5204048"/>
          </a:xfrm>
          <a:solidFill>
            <a:srgbClr val="FFCCFF"/>
          </a:solidFill>
          <a:ln w="76200"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  <a:buFont typeface="Wingdings" pitchFamily="2" charset="2"/>
              <a:buChar char="v"/>
            </a:pPr>
            <a:endParaRPr lang="th-TH" sz="5400" b="1" dirty="0">
              <a:solidFill>
                <a:prstClr val="black"/>
              </a:solidFill>
              <a:latin typeface="Angsana New"/>
              <a:ea typeface="Times New Roman"/>
              <a:cs typeface="Angsana New"/>
            </a:endParaRPr>
          </a:p>
          <a:p>
            <a:pPr lvl="0" algn="ctr">
              <a:spcBef>
                <a:spcPts val="1200"/>
              </a:spcBef>
              <a:buFont typeface="Wingdings" pitchFamily="2" charset="2"/>
              <a:buChar char="v"/>
            </a:pPr>
            <a:r>
              <a:rPr lang="th-TH" sz="5400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  <a:t>ตัวอย่าง การพัฒนาการเรียนรู้</a:t>
            </a:r>
            <a:br>
              <a:rPr lang="th-TH" sz="5400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</a:br>
            <a:r>
              <a:rPr lang="th-TH" sz="5400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  <a:t>ด้วยชุมชนการเรียนรู้ทางวิชาชีพ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746208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5400" b="1" dirty="0"/>
              <a:t>ขั้นที่ 1 กำหนดเป้าหมายการพัฒนา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b="1" dirty="0">
                <a:cs typeface="+mj-cs"/>
              </a:rPr>
              <a:t>         </a:t>
            </a:r>
            <a:r>
              <a:rPr lang="th-TH" sz="4000" b="1" dirty="0">
                <a:cs typeface="+mj-cs"/>
              </a:rPr>
              <a:t>สมาชิกชุมชนร่วมกันวิเคราะห์ผลการจัดการเรียนรู้ หรือพฤติกรรมของผู้เรียนว่ามีเรื่องใดที่ต้องแก้ไข เลือกปัญหาที่เร่งด่วนมากำหนดเป็นเป้าหมายการพัฒนา เช่น การอ่านไม่คล่อง  คิดคำนวณไม่เป็น พัฒนาการไม่เป็นไปตามเกณฑ์  ไม่รับผิดชอบ  ขาดเรียนบ่อย  ไม่สนใจการเรียน  เรียนไม่ทันเพื่อน เป็นต้น</a:t>
            </a:r>
            <a:endParaRPr lang="en-US" sz="40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640701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5400" b="1" dirty="0"/>
              <a:t>ขั้นที่ 2 กำหนดวิธีการพัฒนา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>
                <a:cs typeface="+mj-cs"/>
              </a:rPr>
              <a:t>       เป็นการกำหนดวิธีการแก้ปัญหา หรือพัฒนาผู้เรียน และออกแบบการจัดการเรียนรู้หรือแก้ปัญหาที่พบ โดยสมาชิกชุมชนบางคนหรือกลุ่มย่อย (2-3 คน) รับเป็นผู้ออกแบบ และจัดทำแผนการจัดการเรียนรู้ (ยกร่างแผนฯ ) เพื่อแก้ปัญหา หรือพัฒนาผู้เรียน </a:t>
            </a:r>
            <a:endParaRPr lang="en-US" sz="44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6407012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36524"/>
            <a:ext cx="8229600" cy="988220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5400" b="1" dirty="0"/>
              <a:t>ขั้นที่ 3 สะท้อนความคิดเพื่อพัฒนาวิธีการ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8313" y="1196752"/>
            <a:ext cx="8229600" cy="4655541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3.1 นำวิธีการ หรือแผนการจัดการเรียนรู้ที่สมาชิกกลุ่มย่อยในขั้นที่ 2 ออกแบบไว้ เข้าสู่ที่ประชุมของชุมชน ร่วมกันสะท้อนความคิดเห็นในแง่มุมต่างๆ อย่างรอบด้าน เช่น  เป็นแผนฯ หรือวิธีการที่สอดคล้องกับเป้าหมายที่กำหนดหรือไม่  เน้นความรู้ความจำมากไปหรือไม่  ผู้เรียนได้แสดงออกเพียงใด เป็นต้น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3.2  รวบรวบความคิดเห็นของสมาชิกทุกคนมาสรุปร่วมกัน  เพื่อปรับปรุงแผนฯ หรือวิธีการที่กำหนดไว้ให้มีคุณภาพและสมบูรณ์ยิ่งขึ้น</a:t>
            </a:r>
            <a:endParaRPr lang="en-US" sz="36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8998491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th-TH" sz="5400" b="1" dirty="0"/>
              <a:t>ขั้นที่ 4  นำแผนสู่การปฏิบัติและสังเกตการสอน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>
                <a:cs typeface="+mj-cs"/>
              </a:rPr>
              <a:t>     4.1 นำวิธีการ หรือแผนการจัดการเรียนรู้ที่ผ่านการปรับปรุงแล้วสู่การเรียนรู้กับผู้เรียนในชั้นเรียนที่รับผิดชอบ</a:t>
            </a:r>
          </a:p>
          <a:p>
            <a:pPr marL="0" indent="0">
              <a:buNone/>
            </a:pPr>
            <a:r>
              <a:rPr lang="th-TH" sz="4400" b="1" dirty="0">
                <a:cs typeface="+mj-cs"/>
              </a:rPr>
              <a:t>    4.2  สมาชิกของชุมชนส่วนหนึ่งเข้าร่วมสังเกตการสอน พร้อมจดบันทึก หรืออาจถ่ายเป็น</a:t>
            </a:r>
            <a:r>
              <a:rPr lang="th-TH" sz="4400" b="1" dirty="0" err="1">
                <a:cs typeface="+mj-cs"/>
              </a:rPr>
              <a:t>วีดิ</a:t>
            </a:r>
            <a:r>
              <a:rPr lang="th-TH" sz="4400" b="1" dirty="0">
                <a:cs typeface="+mj-cs"/>
              </a:rPr>
              <a:t>ทัศน์พร้อมไปด้วยก็ได้</a:t>
            </a:r>
            <a:endParaRPr lang="en-US" sz="44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640701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solidFill>
                  <a:srgbClr val="3333FF"/>
                </a:solidFill>
                <a:cs typeface="+mj-cs"/>
              </a:rPr>
              <a:t>4.3  สิ่งที่ควรบันทึกการสังเกตการสอน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1)  ข้อมูลพื้นฐาน เช่น ชื่อวิชา กลุ่มสาระการเรียนรู้ หรือเรื่องที่สอน ระดับชั้น วัน เวลาที่สอน จำนวนชั่วโมงที่สอน อุปกรณ์ที่ใช้ประกอบการสอน เป็นต้น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2)  บรรยากาศการนำเข้าสู่บทเรียน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3)  ลำดับขั้นตอนการจัดกิจกรรมการเรียนรู้ตามแผนฯ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4)  การแสดงพฤติกรรมของนักเรียน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5)  การดำเนินงานกับนักเรียนที่บรรลุหรือไม่บรรลุผลการเรียนรู้ตามเป้าหมายที่กำหนด                     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      6)  กระบวนการจัดการเรียนรู้ใดที่เป็นจุดแข็ง หรือเป็นจุดอ่อน ควรได้รับการแก้ไขอย่างไร</a:t>
            </a: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48152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h-TH" b="1" dirty="0"/>
              <a:t>กลไกการควบคุมการดำเนินการประกันตามแนว </a:t>
            </a:r>
            <a:r>
              <a:rPr lang="th-TH" b="1" dirty="0" err="1"/>
              <a:t>สช</a:t>
            </a:r>
            <a:r>
              <a:rPr lang="th-TH" b="1" dirty="0"/>
              <a:t>.</a:t>
            </a:r>
          </a:p>
        </p:txBody>
      </p:sp>
      <p:graphicFrame>
        <p:nvGraphicFramePr>
          <p:cNvPr id="11" name="ตัวแทนเนื้อหา 10"/>
          <p:cNvGraphicFramePr>
            <a:graphicFrameLocks noGrp="1"/>
          </p:cNvGraphicFramePr>
          <p:nvPr>
            <p:ph idx="1"/>
            <p:extLst/>
          </p:nvPr>
        </p:nvGraphicFramePr>
        <p:xfrm>
          <a:off x="505747" y="1483539"/>
          <a:ext cx="8229600" cy="4533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  <p:sp>
        <p:nvSpPr>
          <p:cNvPr id="3" name="ลูกศรขวา 2"/>
          <p:cNvSpPr/>
          <p:nvPr/>
        </p:nvSpPr>
        <p:spPr>
          <a:xfrm>
            <a:off x="5436096" y="1844824"/>
            <a:ext cx="576064" cy="387294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6012160" y="1556792"/>
            <a:ext cx="2664296" cy="1224136"/>
          </a:xfrm>
          <a:prstGeom prst="rect">
            <a:avLst/>
          </a:prstGeom>
          <a:solidFill>
            <a:srgbClr val="FFD5F7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cs typeface="+mj-cs"/>
              </a:rPr>
              <a:t>1. กำหนดมาตรฐาน</a:t>
            </a:r>
          </a:p>
          <a:p>
            <a:r>
              <a:rPr lang="th-TH" b="1" dirty="0">
                <a:cs typeface="+mj-cs"/>
              </a:rPr>
              <a:t>2. จัดทำแผนพัฒนา</a:t>
            </a:r>
          </a:p>
        </p:txBody>
      </p:sp>
      <p:sp>
        <p:nvSpPr>
          <p:cNvPr id="7" name="ลูกศรขวา 6"/>
          <p:cNvSpPr/>
          <p:nvPr/>
        </p:nvSpPr>
        <p:spPr>
          <a:xfrm rot="2424896">
            <a:off x="6626406" y="4222886"/>
            <a:ext cx="452260" cy="357980"/>
          </a:xfrm>
          <a:prstGeom prst="rightArrow">
            <a:avLst>
              <a:gd name="adj1" fmla="val 50000"/>
              <a:gd name="adj2" fmla="val 49140"/>
            </a:avLst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7092280" y="4010910"/>
            <a:ext cx="2051720" cy="113688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cs typeface="+mj-cs"/>
              </a:rPr>
              <a:t>3.ดำเนินงานตามแผนพัฒนา</a:t>
            </a:r>
          </a:p>
        </p:txBody>
      </p:sp>
      <p:sp>
        <p:nvSpPr>
          <p:cNvPr id="9" name="ลูกศรขวา 8"/>
          <p:cNvSpPr/>
          <p:nvPr/>
        </p:nvSpPr>
        <p:spPr>
          <a:xfrm rot="13962702">
            <a:off x="1878205" y="2956873"/>
            <a:ext cx="656355" cy="432047"/>
          </a:xfrm>
          <a:prstGeom prst="righ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ลูกศรซ้าย 7"/>
          <p:cNvSpPr/>
          <p:nvPr/>
        </p:nvSpPr>
        <p:spPr>
          <a:xfrm>
            <a:off x="3419872" y="5202908"/>
            <a:ext cx="552092" cy="386332"/>
          </a:xfrm>
          <a:prstGeom prst="leftArrow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539552" y="4684758"/>
            <a:ext cx="2880320" cy="1332148"/>
          </a:xfrm>
          <a:prstGeom prst="rect">
            <a:avLst/>
          </a:prstGeom>
          <a:solidFill>
            <a:srgbClr val="9BE5F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cs typeface="+mj-cs"/>
              </a:rPr>
              <a:t>4.ประเมินผลและตรวจสอบ</a:t>
            </a:r>
          </a:p>
          <a:p>
            <a:r>
              <a:rPr lang="th-TH" b="1" dirty="0">
                <a:cs typeface="+mj-cs"/>
              </a:rPr>
              <a:t>5.การติดตามผล</a:t>
            </a:r>
          </a:p>
          <a:p>
            <a:r>
              <a:rPr lang="th-TH" b="1" dirty="0">
                <a:cs typeface="+mj-cs"/>
              </a:rPr>
              <a:t>6.รายงานผล</a:t>
            </a: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39552" y="1592796"/>
            <a:ext cx="2376264" cy="13321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cs typeface="+mj-cs"/>
              </a:rPr>
              <a:t>7.พัฒนาสถานศึกษา อย่างต่อเนื่อง</a:t>
            </a:r>
          </a:p>
        </p:txBody>
      </p:sp>
    </p:spTree>
    <p:extLst>
      <p:ext uri="{BB962C8B-B14F-4D97-AF65-F5344CB8AC3E}">
        <p14:creationId xmlns:p14="http://schemas.microsoft.com/office/powerpoint/2010/main" val="10618446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4"/>
            <a:ext cx="8229600" cy="921668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th-TH" sz="5400" b="1" dirty="0"/>
              <a:t> </a:t>
            </a:r>
            <a:r>
              <a:rPr lang="th-TH" b="1" dirty="0"/>
              <a:t>ขั้นที่ 5  สะท้อนความคิดต่อผลการปฏิบัติเพื่อการพัฒนา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10582"/>
            <a:ext cx="8229600" cy="5015581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rgbClr val="3333FF"/>
                </a:solidFill>
                <a:cs typeface="+mj-cs"/>
              </a:rPr>
              <a:t>5.1  สมาชิกกลุ่มชุมชนร่วมกันตั้งคำถามเพื่อสะท้อนความคิดเห็นต่อผลการปฏิบัติในขั้นที่ 4 โดยมุ่งหาข้อสรุปให้ได้อย่างน้อย 4 ประการ </a:t>
            </a:r>
            <a:r>
              <a:rPr lang="th-TH" sz="3600" b="1" dirty="0">
                <a:cs typeface="+mj-cs"/>
              </a:rPr>
              <a:t>คือ</a:t>
            </a:r>
          </a:p>
          <a:p>
            <a:pPr marL="0" indent="0">
              <a:buNone/>
            </a:pPr>
            <a:r>
              <a:rPr lang="th-TH" sz="3600" b="1" dirty="0">
                <a:cs typeface="+mj-cs"/>
              </a:rPr>
              <a:t>   1) ผู้เรียนได้เรียนรู้และเกิดพฤติกรรมตามเป้าหมายที่ตั้งไว้มากน้อยเพียงใด</a:t>
            </a:r>
          </a:p>
          <a:p>
            <a:pPr marL="0" indent="0">
              <a:buNone/>
            </a:pPr>
            <a:r>
              <a:rPr lang="th-TH" sz="3600" b="1" dirty="0">
                <a:cs typeface="+mj-cs"/>
              </a:rPr>
              <a:t>   2) รู้ได้อย่างไรว่าผู้เรียนเกิดการเรียนรู้ และมีพฤติกรรมตามเป้าหมายนั้นแล้ว</a:t>
            </a:r>
          </a:p>
          <a:p>
            <a:pPr marL="0" indent="0">
              <a:buNone/>
            </a:pPr>
            <a:r>
              <a:rPr lang="th-TH" sz="3600" b="1" dirty="0">
                <a:cs typeface="+mj-cs"/>
              </a:rPr>
              <a:t>    3) ผู้เรียนที่บรรลุเป้าหมายที่ตั้งไว้จะดำเนินการต่อไปอย่างไร</a:t>
            </a:r>
          </a:p>
          <a:p>
            <a:pPr marL="0" indent="0">
              <a:buNone/>
            </a:pPr>
            <a:r>
              <a:rPr lang="th-TH" sz="3600" b="1" dirty="0">
                <a:cs typeface="+mj-cs"/>
              </a:rPr>
              <a:t>    4) ผู้เรียนที่ไม่บรรลุตามเป้าหมายที่ตั้งไว้แล้วจะดำเนินการต่อไปอย่างไร</a:t>
            </a:r>
          </a:p>
          <a:p>
            <a:pPr marL="0" indent="0">
              <a:buNone/>
            </a:pPr>
            <a:r>
              <a:rPr lang="th-TH" sz="3600" b="1" dirty="0">
                <a:solidFill>
                  <a:srgbClr val="3333FF"/>
                </a:solidFill>
                <a:cs typeface="+mj-cs"/>
              </a:rPr>
              <a:t>5.2  ร่วมกันหาข้อสรุป  พร้อมเสนอแนวปฏิบัติที่ดี ทั้งวิธีการแก้ปัญหา เพื่อนำไปปรับปรุงแก้ไขในโอกาสต่อไป</a:t>
            </a:r>
            <a:endParaRPr lang="en-US" sz="3600" b="1" dirty="0">
              <a:solidFill>
                <a:srgbClr val="3333FF"/>
              </a:solidFill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5195747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/>
            <a:r>
              <a:rPr lang="th-TH" sz="5400" b="1" dirty="0"/>
              <a:t>ขั้นที่ 6 นำสู่การวางแผนในรอบต่อไป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>
                <a:cs typeface="+mj-cs"/>
              </a:rPr>
              <a:t>    นำข้อสรุปจากขั้นที่ 5 มาดำเนินการอย่างน้อย 2 ประการ    </a:t>
            </a:r>
          </a:p>
          <a:p>
            <a:pPr marL="0" indent="0">
              <a:buNone/>
            </a:pPr>
            <a:r>
              <a:rPr lang="th-TH" sz="4000" b="1" dirty="0">
                <a:cs typeface="+mj-cs"/>
              </a:rPr>
              <a:t>    1)  บันทึกเป็นข้อมูลเพื่อพัฒนาการจัดการเรียนรู้สู่เป้าหมายที่กำหนดไว้อย่างมีร่องรอยและเป็นรูปธรรม</a:t>
            </a:r>
          </a:p>
          <a:p>
            <a:pPr marL="0" indent="0">
              <a:buNone/>
            </a:pPr>
            <a:r>
              <a:rPr lang="th-TH" sz="4000" b="1" dirty="0">
                <a:cs typeface="+mj-cs"/>
              </a:rPr>
              <a:t>    2)  นำข้อสรุปจากผลการดำเนินงาน สู่การวางแผนการจัดการเรียนรู้ในรอบใหม่ให้แม่นตรงและมีประสิทธิภาพมากกว่าเดิม</a:t>
            </a:r>
            <a:endParaRPr lang="en-US" sz="40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2758855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5"/>
          <p:cNvSpPr txBox="1">
            <a:spLocks noChangeArrowheads="1"/>
          </p:cNvSpPr>
          <p:nvPr/>
        </p:nvSpPr>
        <p:spPr bwMode="auto">
          <a:xfrm>
            <a:off x="971550" y="2643188"/>
            <a:ext cx="7777163" cy="87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40000"/>
              </a:lnSpc>
              <a:spcBef>
                <a:spcPct val="40000"/>
              </a:spcBef>
            </a:pPr>
            <a:endParaRPr kumimoji="0" lang="th-TH" sz="3200" b="1">
              <a:solidFill>
                <a:srgbClr val="FFFF00"/>
              </a:solidFill>
              <a:latin typeface="Angsana New" pitchFamily="18" charset="-34"/>
            </a:endParaRPr>
          </a:p>
          <a:p>
            <a:pPr algn="r">
              <a:lnSpc>
                <a:spcPct val="40000"/>
              </a:lnSpc>
              <a:spcBef>
                <a:spcPct val="40000"/>
              </a:spcBef>
            </a:pPr>
            <a:endParaRPr kumimoji="0" lang="th-TH" sz="4000" b="1">
              <a:latin typeface="Angsana New" pitchFamily="18" charset="-34"/>
            </a:endParaRPr>
          </a:p>
        </p:txBody>
      </p:sp>
      <p:sp>
        <p:nvSpPr>
          <p:cNvPr id="46083" name="WordArt 3"/>
          <p:cNvSpPr>
            <a:spLocks noChangeArrowheads="1" noChangeShapeType="1" noTextEdit="1"/>
          </p:cNvSpPr>
          <p:nvPr/>
        </p:nvSpPr>
        <p:spPr bwMode="auto">
          <a:xfrm>
            <a:off x="714348" y="714356"/>
            <a:ext cx="7858180" cy="2857520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fromWordArt="1">
            <a:prstTxWarp prst="textDoubleWave1">
              <a:avLst>
                <a:gd name="adj1" fmla="val 6500"/>
                <a:gd name="adj2" fmla="val 366"/>
              </a:avLst>
            </a:prstTxWarp>
          </a:bodyPr>
          <a:lstStyle/>
          <a:p>
            <a:pPr algn="ctr"/>
            <a:r>
              <a:rPr lang="th-TH" sz="4400" b="1" kern="10" spc="-440" dirty="0">
                <a:ln w="381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ngsana New"/>
                <a:cs typeface="Angsana New"/>
              </a:rPr>
              <a:t>ขอขอบคุณ</a:t>
            </a:r>
          </a:p>
        </p:txBody>
      </p:sp>
      <p:pic>
        <p:nvPicPr>
          <p:cNvPr id="46084" name="Picture 5" descr="C:\Documents and Settings\com\Desktop\ภาพเคลื่อนไหวๆ\14a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94921" y="5013176"/>
            <a:ext cx="2406204" cy="1701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6" name="ชื่อเรื่องรอง 6"/>
          <p:cNvSpPr>
            <a:spLocks noGrp="1"/>
          </p:cNvSpPr>
          <p:nvPr>
            <p:ph type="subTitle" idx="1"/>
          </p:nvPr>
        </p:nvSpPr>
        <p:spPr>
          <a:xfrm>
            <a:off x="251520" y="4653136"/>
            <a:ext cx="7704856" cy="13590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h-TH" b="1" dirty="0">
                <a:solidFill>
                  <a:schemeClr val="tx1"/>
                </a:solidFill>
                <a:cs typeface="+mj-cs"/>
              </a:rPr>
              <a:t>ดร.ไพเราะ  มีบางยาง 081- 8032334</a:t>
            </a:r>
            <a:endParaRPr lang="en-US" b="1" dirty="0">
              <a:solidFill>
                <a:schemeClr val="tx1"/>
              </a:solidFill>
              <a:cs typeface="+mj-cs"/>
            </a:endParaRPr>
          </a:p>
          <a:p>
            <a:pPr>
              <a:spcBef>
                <a:spcPts val="0"/>
              </a:spcBef>
            </a:pPr>
            <a:r>
              <a:rPr lang="en-US" sz="2800" b="1" dirty="0">
                <a:cs typeface="+mj-cs"/>
              </a:rPr>
              <a:t> </a:t>
            </a:r>
            <a:r>
              <a:rPr lang="en-US" sz="2400" b="1" dirty="0">
                <a:solidFill>
                  <a:schemeClr val="tx1"/>
                </a:solidFill>
                <a:cs typeface="+mj-cs"/>
              </a:rPr>
              <a:t>E-MAIL :  nugent51@gmail.com</a:t>
            </a:r>
            <a:endParaRPr lang="th-TH" sz="2400" b="1" dirty="0">
              <a:solidFill>
                <a:schemeClr val="tx1"/>
              </a:solidFill>
              <a:cs typeface="+mj-cs"/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คร.ไพเราะ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165158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08C5979A-0361-43FD-BF2B-E75B5D42C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22114"/>
          </a:xfr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>
                <a:cs typeface="+mj-cs"/>
              </a:rPr>
              <a:t>แนวทางการพัฒนาสถานศึกษาให้มีคุณภาพอย่างต่อเนื่อง</a:t>
            </a:r>
            <a:endParaRPr lang="th-TH" dirty="0">
              <a:cs typeface="+mj-cs"/>
            </a:endParaRP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21F365C2-8866-49B1-B523-163FD8BE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solidFill>
            <a:srgbClr val="CCFF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1. การนำผลการประเมินคุณภาพภายในสถานศึกษาไปใช้วางแผนปรับปรุง/พัฒนาคุณภาพการศึกษา</a:t>
            </a:r>
            <a:r>
              <a:rPr lang="en-US" sz="3600" b="1" dirty="0">
                <a:cs typeface="+mj-cs"/>
              </a:rPr>
              <a:t> </a:t>
            </a:r>
            <a:r>
              <a:rPr lang="th-TH" b="1" dirty="0">
                <a:cs typeface="+mj-cs"/>
              </a:rPr>
              <a:t>(</a:t>
            </a:r>
            <a:r>
              <a:rPr lang="en-US" b="1" dirty="0">
                <a:cs typeface="+mj-cs"/>
              </a:rPr>
              <a:t>Internal Assessment for Planning</a:t>
            </a:r>
            <a:r>
              <a:rPr lang="th-TH" b="1" dirty="0">
                <a:cs typeface="+mj-cs"/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2.การใช้ข้อมูลเพื่อพัฒนาคุณภาพการศึกษา </a:t>
            </a:r>
            <a:r>
              <a:rPr lang="th-TH" b="1" dirty="0">
                <a:cs typeface="+mj-cs"/>
              </a:rPr>
              <a:t>(</a:t>
            </a:r>
            <a:r>
              <a:rPr lang="en-US" b="1" dirty="0">
                <a:cs typeface="+mj-cs"/>
              </a:rPr>
              <a:t>Data for Quality Educational Development)</a:t>
            </a:r>
            <a:endParaRPr lang="th-TH" b="1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3. การจัดการความรู้</a:t>
            </a:r>
            <a:r>
              <a:rPr lang="th-TH" b="1" dirty="0">
                <a:cs typeface="+mj-cs"/>
              </a:rPr>
              <a:t>(</a:t>
            </a:r>
            <a:r>
              <a:rPr lang="en-US" b="1" dirty="0">
                <a:cs typeface="+mj-cs"/>
              </a:rPr>
              <a:t>KM : Knowledge Management</a:t>
            </a:r>
            <a:r>
              <a:rPr lang="th-TH" b="1" dirty="0">
                <a:cs typeface="+mj-cs"/>
              </a:rPr>
              <a:t>)  </a:t>
            </a:r>
            <a:endParaRPr lang="en-US" b="1" dirty="0"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3600" b="1" dirty="0">
                <a:cs typeface="+mj-cs"/>
              </a:rPr>
              <a:t>4. การใช้ชุมชนการเรียนรู้ทางวิชาชีพ </a:t>
            </a:r>
            <a:r>
              <a:rPr lang="th-TH" b="1" dirty="0">
                <a:cs typeface="+mj-cs"/>
              </a:rPr>
              <a:t>(</a:t>
            </a:r>
            <a:r>
              <a:rPr lang="en-US" b="1" dirty="0">
                <a:cs typeface="+mj-cs"/>
              </a:rPr>
              <a:t>PLC : Professional Learning Community</a:t>
            </a:r>
            <a:r>
              <a:rPr lang="th-TH" b="1" dirty="0">
                <a:cs typeface="+mj-cs"/>
              </a:rPr>
              <a:t>)  </a:t>
            </a:r>
            <a:endParaRPr lang="en-US" b="1" dirty="0">
              <a:cs typeface="+mj-cs"/>
            </a:endParaRPr>
          </a:p>
          <a:p>
            <a:endParaRPr lang="th-TH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AB2C4F78-B4E6-4763-B5AD-02786AEBF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948446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81000" y="457200"/>
            <a:ext cx="8458200" cy="5204048"/>
          </a:xfrm>
          <a:solidFill>
            <a:srgbClr val="FFCCFF"/>
          </a:solidFill>
          <a:ln w="76200">
            <a:solidFill>
              <a:srgbClr val="00FFFF"/>
            </a:solidFill>
          </a:ln>
        </p:spPr>
        <p:txBody>
          <a:bodyPr>
            <a:normAutofit/>
          </a:bodyPr>
          <a:lstStyle/>
          <a:p>
            <a:pPr lvl="0" algn="ctr">
              <a:spcBef>
                <a:spcPts val="1200"/>
              </a:spcBef>
              <a:buFont typeface="Wingdings" pitchFamily="2" charset="2"/>
              <a:buChar char="v"/>
            </a:pPr>
            <a:endParaRPr lang="th-TH" sz="5400" b="1" dirty="0">
              <a:solidFill>
                <a:prstClr val="black"/>
              </a:solidFill>
              <a:latin typeface="Angsana New"/>
              <a:ea typeface="Times New Roman"/>
              <a:cs typeface="Angsana New"/>
            </a:endParaRPr>
          </a:p>
          <a:p>
            <a:pPr lvl="0" algn="ctr">
              <a:spcBef>
                <a:spcPts val="1200"/>
              </a:spcBef>
              <a:buFont typeface="Wingdings" pitchFamily="2" charset="2"/>
              <a:buChar char="v"/>
            </a:pPr>
            <a:r>
              <a:rPr lang="th-TH" sz="5400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  <a:t>การพัฒนางานและการเรียนรู้โดยใช้ชุมชนการเรียนรู้ทางวิชาชีพ (</a:t>
            </a:r>
            <a:r>
              <a:rPr lang="en-US" sz="5400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  <a:t>PLC</a:t>
            </a:r>
            <a:r>
              <a:rPr lang="th-TH" sz="5400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  <a:t>)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255433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14400"/>
          </a:xfrm>
          <a:solidFill>
            <a:srgbClr val="00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th-TH" sz="3600" b="1" dirty="0"/>
              <a:t/>
            </a:r>
            <a:br>
              <a:rPr lang="th-TH" sz="3600" b="1" dirty="0"/>
            </a:br>
            <a:r>
              <a:rPr lang="th-TH" sz="5300" b="1" dirty="0"/>
              <a:t>แนวการจัดการเรียนรู้ในศตวรรษที่ 21</a:t>
            </a:r>
            <a:br>
              <a:rPr lang="th-TH" sz="5300" b="1" dirty="0"/>
            </a:br>
            <a:endParaRPr lang="th-TH" sz="5300" b="1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lvl="0" indent="0">
              <a:spcBef>
                <a:spcPct val="0"/>
              </a:spcBef>
              <a:buNone/>
              <a:defRPr/>
            </a:pPr>
            <a:r>
              <a:rPr lang="th-TH" sz="3600" b="1" dirty="0">
                <a:solidFill>
                  <a:prstClr val="black"/>
                </a:solidFill>
                <a:cs typeface="Angsana New"/>
              </a:rPr>
              <a:t>1. ต้องก้าวข้าม “สาระวิชา”ไปสู่การเรียนรู้“ทักษะแห่งศตวรรษที่21”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th-TH" sz="3600" b="1" dirty="0">
                <a:solidFill>
                  <a:prstClr val="black"/>
                </a:solidFill>
                <a:cs typeface="Angsana New"/>
              </a:rPr>
              <a:t>   (21</a:t>
            </a:r>
            <a:r>
              <a:rPr lang="en-US" sz="3600" b="1" dirty="0" err="1">
                <a:solidFill>
                  <a:prstClr val="black"/>
                </a:solidFill>
              </a:rPr>
              <a:t>st</a:t>
            </a:r>
            <a:r>
              <a:rPr lang="en-US" sz="3600" b="1" dirty="0">
                <a:solidFill>
                  <a:prstClr val="black"/>
                </a:solidFill>
              </a:rPr>
              <a:t> Century Skills) </a:t>
            </a:r>
            <a:endParaRPr lang="th-TH" sz="3600" b="1" dirty="0">
              <a:solidFill>
                <a:prstClr val="black"/>
              </a:solidFill>
              <a:cs typeface="Angsana New"/>
            </a:endParaRP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th-TH" sz="3600" b="1" dirty="0">
                <a:solidFill>
                  <a:prstClr val="black"/>
                </a:solidFill>
                <a:cs typeface="Angsana New"/>
              </a:rPr>
              <a:t>2. ครูจะไม่เป็นผู้สอนแต่ต้องให้นักเรียนเป็นผู้เรียนรู้ด้วยตนเอง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th-TH" sz="3600" b="1" dirty="0">
                <a:solidFill>
                  <a:prstClr val="black"/>
                </a:solidFill>
                <a:cs typeface="Angsana New"/>
              </a:rPr>
              <a:t>3. ครูเป็นผู้ออกแบบการเรียนรู้ และฝึกฝนให้ตนเองเป็นโค้ช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th-TH" sz="3600" b="1" dirty="0">
                <a:solidFill>
                  <a:prstClr val="black"/>
                </a:solidFill>
                <a:cs typeface="Angsana New"/>
              </a:rPr>
              <a:t>   (</a:t>
            </a:r>
            <a:r>
              <a:rPr lang="en-US" sz="3600" b="1" dirty="0">
                <a:solidFill>
                  <a:prstClr val="black"/>
                </a:solidFill>
              </a:rPr>
              <a:t>Coach) </a:t>
            </a:r>
            <a:r>
              <a:rPr lang="th-TH" sz="3600" b="1" dirty="0">
                <a:solidFill>
                  <a:prstClr val="black"/>
                </a:solidFill>
                <a:cs typeface="Angsana New"/>
              </a:rPr>
              <a:t>และอำนวยความสะดวก (</a:t>
            </a:r>
            <a:r>
              <a:rPr lang="en-US" sz="3600" b="1" dirty="0">
                <a:solidFill>
                  <a:prstClr val="black"/>
                </a:solidFill>
              </a:rPr>
              <a:t>Facilitator) </a:t>
            </a:r>
            <a:r>
              <a:rPr lang="th-TH" sz="3600" b="1" dirty="0">
                <a:solidFill>
                  <a:prstClr val="black"/>
                </a:solidFill>
                <a:cs typeface="Angsana New"/>
              </a:rPr>
              <a:t>ในการ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th-TH" sz="3600" b="1" dirty="0">
                <a:solidFill>
                  <a:prstClr val="black"/>
                </a:solidFill>
                <a:cs typeface="Angsana New"/>
              </a:rPr>
              <a:t>    เรียนรู้นักเรียน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th-TH" sz="3600" b="1" dirty="0">
                <a:solidFill>
                  <a:prstClr val="black"/>
                </a:solidFill>
                <a:cs typeface="Angsana New"/>
              </a:rPr>
              <a:t>4. ครูพัฒนาการจัดการเรียนรู้ โดยใช้</a:t>
            </a:r>
            <a:r>
              <a:rPr lang="th-TH" sz="3600" b="1" dirty="0">
                <a:solidFill>
                  <a:srgbClr val="FF0000"/>
                </a:solidFill>
                <a:cs typeface="Angsana New"/>
              </a:rPr>
              <a:t>ชุมชนการเรียนรู้ครูเพื่อศิษย์/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th-TH" sz="3600" b="1" dirty="0">
                <a:solidFill>
                  <a:srgbClr val="FF0000"/>
                </a:solidFill>
                <a:cs typeface="Angsana New"/>
              </a:rPr>
              <a:t>   ชุมชนแห่งการเรียนรู้ทางวิชาชีพ (</a:t>
            </a:r>
            <a:r>
              <a:rPr lang="en-US" sz="3600" b="1" dirty="0">
                <a:solidFill>
                  <a:srgbClr val="FF0000"/>
                </a:solidFill>
              </a:rPr>
              <a:t>Professional </a:t>
            </a:r>
          </a:p>
          <a:p>
            <a:pPr marL="0" lvl="0" indent="0">
              <a:spcBef>
                <a:spcPct val="0"/>
              </a:spcBef>
              <a:buNone/>
              <a:defRPr/>
            </a:pPr>
            <a:r>
              <a:rPr lang="en-US" sz="3600" b="1" dirty="0">
                <a:solidFill>
                  <a:srgbClr val="FF0000"/>
                </a:solidFill>
              </a:rPr>
              <a:t>  Learning Communities : PLC)</a:t>
            </a:r>
            <a:endParaRPr lang="th-TH" sz="3600" b="1" dirty="0">
              <a:solidFill>
                <a:srgbClr val="FF0000"/>
              </a:solidFill>
              <a:cs typeface="Angsana New"/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th-TH"/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405019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b="1" dirty="0">
                <a:cs typeface="+mj-cs"/>
              </a:rPr>
              <a:t/>
            </a:r>
            <a:br>
              <a:rPr lang="th-TH" b="1" dirty="0">
                <a:cs typeface="+mj-cs"/>
              </a:rPr>
            </a:br>
            <a:r>
              <a:rPr lang="th-TH" sz="5300" b="1" dirty="0">
                <a:cs typeface="+mj-cs"/>
              </a:rPr>
              <a:t>ชุมชนการเรียนรู้ทางวิชาชีพ</a:t>
            </a:r>
            <a:r>
              <a:rPr lang="th-TH" sz="5300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  <a:t>(</a:t>
            </a:r>
            <a:r>
              <a:rPr lang="en-US" sz="5300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  <a:t>PLC</a:t>
            </a:r>
            <a:r>
              <a:rPr lang="th-TH" sz="5300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  <a:t>)</a:t>
            </a:r>
            <a:r>
              <a:rPr lang="th-TH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  <a:t/>
            </a:r>
            <a:br>
              <a:rPr lang="th-TH" b="1" dirty="0">
                <a:solidFill>
                  <a:srgbClr val="0000CC"/>
                </a:solidFill>
                <a:latin typeface="Angsana New"/>
                <a:ea typeface="Times New Roman"/>
                <a:cs typeface="Angsana New"/>
              </a:rPr>
            </a:br>
            <a:endParaRPr lang="th-TH" dirty="0">
              <a:cs typeface="+mj-cs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4400" b="1" dirty="0">
                <a:cs typeface="+mj-cs"/>
              </a:rPr>
              <a:t>  การรวมตัว ร่วมใจ ร่วมพลัง ร่วมทำ และเรียนรู้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cs typeface="+mj-cs"/>
              </a:rPr>
              <a:t>ร่วมกันของครู ผู้บริหาร และนักวิชาการแบบกัลยาณมิตร สู่คุณภาพการจัดการเรียนรู้ที่เน้นความสำเร็จของผู้เรียน และความสุขของการทำงานร่วมกันของสมาชิกในชุมชนเป็นสำคัญ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th-TH" sz="4400" b="1" dirty="0">
                <a:solidFill>
                  <a:srgbClr val="FF0000"/>
                </a:solidFill>
                <a:cs typeface="+mj-cs"/>
              </a:rPr>
              <a:t>  ชุมชนการเรียนรู้ทางวิชาชีพเป็นเครื่องมือในการ</a:t>
            </a:r>
          </a:p>
          <a:p>
            <a:pPr marL="0" indent="0">
              <a:spcBef>
                <a:spcPts val="0"/>
              </a:spcBef>
              <a:buNone/>
            </a:pPr>
            <a:r>
              <a:rPr lang="th-TH" sz="4400" b="1" dirty="0">
                <a:solidFill>
                  <a:srgbClr val="FF0000"/>
                </a:solidFill>
                <a:cs typeface="+mj-cs"/>
              </a:rPr>
              <a:t>พัฒนาไม่ใช่หัวเรื่องในการสอน</a:t>
            </a: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786448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5400" b="1" dirty="0">
                <a:cs typeface="+mj-cs"/>
              </a:rPr>
              <a:t>วัตถุประสงค์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4137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th-TH" sz="4000" b="1" dirty="0">
                <a:cs typeface="+mj-cs"/>
              </a:rPr>
              <a:t>1.</a:t>
            </a:r>
            <a:r>
              <a:rPr lang="en-US" sz="4000" b="1" dirty="0">
                <a:cs typeface="+mj-cs"/>
              </a:rPr>
              <a:t> </a:t>
            </a:r>
            <a:r>
              <a:rPr lang="th-TH" sz="4000" b="1" dirty="0">
                <a:cs typeface="+mj-cs"/>
              </a:rPr>
              <a:t>เพื่อเป็นเครื่องมือที่ช่วยให้การแลกเปลี่ยนเรียนรู้มีประสิทธิภาพ</a:t>
            </a:r>
            <a:endParaRPr lang="en-US" sz="4000" b="1" dirty="0">
              <a:cs typeface="+mj-cs"/>
            </a:endParaRPr>
          </a:p>
          <a:p>
            <a:pPr marL="0" indent="0">
              <a:buNone/>
            </a:pPr>
            <a:r>
              <a:rPr lang="th-TH" sz="4000" b="1" dirty="0">
                <a:cs typeface="+mj-cs"/>
              </a:rPr>
              <a:t>2. เพื่อให้เกิดการร่วมมือรวมพลังของทุกฝ่ายในการพัฒนางานและการเรียนรู้ของผู้เรียน</a:t>
            </a:r>
          </a:p>
          <a:p>
            <a:pPr marL="0" indent="0">
              <a:buNone/>
            </a:pPr>
            <a:r>
              <a:rPr lang="th-TH" sz="4000" b="1" dirty="0">
                <a:cs typeface="+mj-cs"/>
              </a:rPr>
              <a:t>3. เพื่อ</a:t>
            </a:r>
            <a:r>
              <a:rPr lang="th-TH" sz="4000" b="1" dirty="0">
                <a:solidFill>
                  <a:srgbClr val="FF0000"/>
                </a:solidFill>
                <a:cs typeface="+mj-cs"/>
              </a:rPr>
              <a:t>นำผลการประเมินมาใช้ในการพัฒนางานและการเรียนรู้ของผู้เรียน</a:t>
            </a:r>
          </a:p>
          <a:p>
            <a:pPr marL="0" indent="0">
              <a:buNone/>
            </a:pPr>
            <a:endParaRPr lang="th-TH" b="1" dirty="0">
              <a:solidFill>
                <a:srgbClr val="FF0000"/>
              </a:solidFill>
              <a:cs typeface="+mj-cs"/>
            </a:endParaRPr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h-TH"/>
              <a:t>ดร.ไพเราะ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3999173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1007839"/>
          </a:xfrm>
          <a:solidFill>
            <a:srgbClr val="FFFF00"/>
          </a:solidFill>
          <a:ln w="38100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lvl="0">
              <a:defRPr/>
            </a:pPr>
            <a:r>
              <a:rPr lang="th-TH" sz="5300" b="1" dirty="0">
                <a:solidFill>
                  <a:srgbClr val="0000CC"/>
                </a:solidFill>
              </a:rPr>
              <a:t>แนวทางการนำชุมชนการเรียนรู้</a:t>
            </a:r>
            <a:r>
              <a:rPr lang="th-TH" sz="5400" b="1" dirty="0">
                <a:solidFill>
                  <a:srgbClr val="0000CC"/>
                </a:solidFill>
              </a:rPr>
              <a:t>สู่การปฏิบัติ</a:t>
            </a:r>
            <a:endParaRPr lang="th-TH" sz="54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solidFill>
                  <a:srgbClr val="FF0000"/>
                </a:solidFill>
                <a:cs typeface="+mj-cs"/>
              </a:rPr>
              <a:t>1. การรวมกลุ่ม/สร้างทีม</a:t>
            </a:r>
            <a:endParaRPr lang="en-US" sz="4000" b="1" dirty="0">
              <a:solidFill>
                <a:srgbClr val="FF0000"/>
              </a:solidFill>
              <a:cs typeface="+mj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th-TH" sz="4000" b="1" dirty="0">
                <a:cs typeface="+mj-cs"/>
              </a:rPr>
              <a:t>    1.1 รวมกลุ่มครูหรือบุคลากรที่มีปัญหา/ความต้องการเดียวกัน เช่น ครูกลุ่มสาระการเรียนรู้เดียวกัน  หรือสอนในระดับชั้นเดียวกัน  ครูหรือบุคลากรอื่นตามลักษณะงานเดียวกัน เป็นต้น แบ่งการรวมกลุ่มได้หลายลักษณะแต่ที่เหมาะสมควรเป็น 4 -8 คน แต่ไม่ควรเกิน 10 คน ตามความเหมาะสมของสถานศึกษา</a:t>
            </a:r>
            <a:endParaRPr lang="en-US" sz="4000" b="1" dirty="0">
              <a:cs typeface="+mj-cs"/>
            </a:endParaRPr>
          </a:p>
        </p:txBody>
      </p:sp>
      <p:sp>
        <p:nvSpPr>
          <p:cNvPr id="95236" name="ตัวแทนท้ายกระดาษ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eaLnBrk="1" hangingPunct="1"/>
            <a:r>
              <a:rPr lang="th-TH" sz="1400" dirty="0">
                <a:solidFill>
                  <a:srgbClr val="000000"/>
                </a:solidFill>
              </a:rPr>
              <a:t>ดร.ไพเราะ  มีบางยาง</a:t>
            </a:r>
          </a:p>
        </p:txBody>
      </p:sp>
    </p:spTree>
    <p:extLst>
      <p:ext uri="{BB962C8B-B14F-4D97-AF65-F5344CB8AC3E}">
        <p14:creationId xmlns:p14="http://schemas.microsoft.com/office/powerpoint/2010/main" val="72302234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2131</Words>
  <Application>Microsoft Office PowerPoint</Application>
  <PresentationFormat>นำเสนอทางหน้าจอ (4:3)</PresentationFormat>
  <Paragraphs>183</Paragraphs>
  <Slides>32</Slides>
  <Notes>6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32</vt:i4>
      </vt:variant>
    </vt:vector>
  </HeadingPairs>
  <TitlesOfParts>
    <vt:vector size="33" baseType="lpstr">
      <vt:lpstr>ชุดรูปแบบของ Office</vt:lpstr>
      <vt:lpstr>งานนำเสนอ PowerPoint</vt:lpstr>
      <vt:lpstr>การพัฒนาสถานศึกษาให้มีคุณภาพอย่างต่อเนื่อง</vt:lpstr>
      <vt:lpstr>กลไกการควบคุมการดำเนินการประกันตามแนว สช.</vt:lpstr>
      <vt:lpstr>แนวทางการพัฒนาสถานศึกษาให้มีคุณภาพอย่างต่อเนื่อง</vt:lpstr>
      <vt:lpstr>งานนำเสนอ PowerPoint</vt:lpstr>
      <vt:lpstr> แนวการจัดการเรียนรู้ในศตวรรษที่ 21 </vt:lpstr>
      <vt:lpstr> ชุมชนการเรียนรู้ทางวิชาชีพ(PLC) </vt:lpstr>
      <vt:lpstr>วัตถุประสงค์</vt:lpstr>
      <vt:lpstr>แนวทางการนำชุมชนการเรียนรู้สู่การปฏิบัติ</vt:lpstr>
      <vt:lpstr>แนวทางการนำชุมชนการเรียนรู้สู่การปฏิบัติ</vt:lpstr>
      <vt:lpstr>แนวทางการนำชุมชนการเรียนรู้สู่การปฏิบัติ</vt:lpstr>
      <vt:lpstr>แนวทางการนำชุมชนการเรียนรู้สู่การปฏิบัติ</vt:lpstr>
      <vt:lpstr>แนวทางการนำชุมชนการเรียนรู้สู่การปฏิบัติ</vt:lpstr>
      <vt:lpstr>แนวทางการนำชุมชนการเรียนรู้สู่การปฏิบัติ</vt:lpstr>
      <vt:lpstr>แนวทางการนำชุมชนการเรียนรู้สู่การปฏิบัติ</vt:lpstr>
      <vt:lpstr>แนวทางการนำชุมชนการเรียนรู้สู่การปฏิบัติ</vt:lpstr>
      <vt:lpstr>แนวทางการนำชุมชนการเรียนรู้สู่การปฏิบัติ</vt:lpstr>
      <vt:lpstr>8. บันทึกผลการดำเนินงานลงในสมุดบันทึก (Logbook)</vt:lpstr>
      <vt:lpstr>งานนำเสนอ PowerPoint</vt:lpstr>
      <vt:lpstr>9. การใช้เทคโนโลยีสารสนเทศและการสื่อสาร (ICT) </vt:lpstr>
      <vt:lpstr>งานนำเสนอ PowerPoint</vt:lpstr>
      <vt:lpstr>11.  ประโยชน์ของชุมชนการเรียนรู้ทางวิชาชีพ</vt:lpstr>
      <vt:lpstr>11.  ประโยชน์ของชุมชนการเรียนรู้ทางวิชาชีพ</vt:lpstr>
      <vt:lpstr>งานนำเสนอ PowerPoint</vt:lpstr>
      <vt:lpstr>ขั้นที่ 1 กำหนดเป้าหมายการพัฒนา</vt:lpstr>
      <vt:lpstr>ขั้นที่ 2 กำหนดวิธีการพัฒนา</vt:lpstr>
      <vt:lpstr>ขั้นที่ 3 สะท้อนความคิดเพื่อพัฒนาวิธีการ </vt:lpstr>
      <vt:lpstr>ขั้นที่ 4  นำแผนสู่การปฏิบัติและสังเกตการสอน</vt:lpstr>
      <vt:lpstr>งานนำเสนอ PowerPoint</vt:lpstr>
      <vt:lpstr> ขั้นที่ 5  สะท้อนความคิดต่อผลการปฏิบัติเพื่อการพัฒนา</vt:lpstr>
      <vt:lpstr>ขั้นที่ 6 นำสู่การวางแผนในรอบต่อไป</vt:lpstr>
      <vt:lpstr>งานนำเสนอ PowerPoint</vt:lpstr>
    </vt:vector>
  </TitlesOfParts>
  <Company>หลักกฎหมาย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ตอนที่ 7 การพัฒนาสถานศึกษาให้มีคุณภาพอย่างต่อเนื่อง</dc:title>
  <dc:creator>MOOKIT</dc:creator>
  <cp:lastModifiedBy>ADMIN</cp:lastModifiedBy>
  <cp:revision>112</cp:revision>
  <dcterms:created xsi:type="dcterms:W3CDTF">2019-01-13T08:20:21Z</dcterms:created>
  <dcterms:modified xsi:type="dcterms:W3CDTF">2019-05-07T07:30:31Z</dcterms:modified>
</cp:coreProperties>
</file>