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5" r:id="rId1"/>
    <p:sldMasterId id="2147483951" r:id="rId2"/>
    <p:sldMasterId id="2147483963" r:id="rId3"/>
    <p:sldMasterId id="2147483975" r:id="rId4"/>
    <p:sldMasterId id="2147483987" r:id="rId5"/>
  </p:sldMasterIdLst>
  <p:sldIdLst>
    <p:sldId id="256" r:id="rId6"/>
    <p:sldId id="342" r:id="rId7"/>
    <p:sldId id="343" r:id="rId8"/>
    <p:sldId id="344" r:id="rId9"/>
    <p:sldId id="335" r:id="rId10"/>
    <p:sldId id="326" r:id="rId11"/>
    <p:sldId id="327" r:id="rId12"/>
    <p:sldId id="328" r:id="rId13"/>
    <p:sldId id="330" r:id="rId14"/>
    <p:sldId id="333" r:id="rId15"/>
    <p:sldId id="276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58" r:id="rId24"/>
    <p:sldId id="334" r:id="rId25"/>
    <p:sldId id="336" r:id="rId26"/>
    <p:sldId id="339" r:id="rId27"/>
    <p:sldId id="340" r:id="rId28"/>
    <p:sldId id="341" r:id="rId29"/>
    <p:sldId id="337" r:id="rId30"/>
    <p:sldId id="345" r:id="rId31"/>
    <p:sldId id="308" r:id="rId3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800000"/>
    <a:srgbClr val="CCFFFF"/>
    <a:srgbClr val="6600FF"/>
    <a:srgbClr val="FFFF00"/>
    <a:srgbClr val="FF9900"/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1E0B4-5575-4886-B32A-EC9B4420E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5C0290-E94B-4DBC-9AAC-3485AAC6A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E9374C-BEC2-4DEF-8A1B-B8D24AB9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C7E405-8C11-46F9-8617-C5C2760A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4E4EBE-89B9-4411-A055-262F7803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0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B8DB4-FBA9-46C7-9CCF-F3A6C9C8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78A2FF-0AEC-4E51-885B-388A54574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A3C87B-3748-4B4F-883E-92C48AA8D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0985C9-168D-46F3-A1B3-E2B8B538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5A869-B71B-4029-8FA6-FB7EA426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1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A190B61-CCE7-4C15-B9B1-F8D104564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A82FD1-29DF-47BB-B8A7-8FBD12431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711E5A-FFF2-4962-A595-CC81B936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B5966-E06D-4A7A-84E6-B3A7716B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484828-47A1-4D95-A5F1-CB0BC03C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0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2"/>
          <a:stretch>
            <a:fillRect/>
          </a:stretch>
        </p:blipFill>
        <p:spPr bwMode="auto">
          <a:xfrm>
            <a:off x="1" y="0"/>
            <a:ext cx="9334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5"/>
          <a:stretch>
            <a:fillRect/>
          </a:stretch>
        </p:blipFill>
        <p:spPr bwMode="auto">
          <a:xfrm>
            <a:off x="918646" y="0"/>
            <a:ext cx="9355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lum bright="4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5"/>
          <a:stretch>
            <a:fillRect/>
          </a:stretch>
        </p:blipFill>
        <p:spPr bwMode="auto">
          <a:xfrm>
            <a:off x="1824569" y="0"/>
            <a:ext cx="9334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5"/>
          <a:stretch>
            <a:fillRect/>
          </a:stretch>
        </p:blipFill>
        <p:spPr bwMode="auto">
          <a:xfrm>
            <a:off x="2707230" y="0"/>
            <a:ext cx="9355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5"/>
          <a:stretch>
            <a:fillRect/>
          </a:stretch>
        </p:blipFill>
        <p:spPr bwMode="auto">
          <a:xfrm>
            <a:off x="3647030" y="0"/>
            <a:ext cx="933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3888317" y="3760788"/>
            <a:ext cx="8159749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-48684" y="144463"/>
            <a:ext cx="12096751" cy="659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11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554E36-D959-4DBB-8E53-DF68C2EE4263}" type="datetimeFigureOut">
              <a:rPr lang="th-TH"/>
              <a:pPr>
                <a:defRPr/>
              </a:pPr>
              <a:t>22/04/62</a:t>
            </a:fld>
            <a:endParaRPr lang="th-TH"/>
          </a:p>
        </p:txBody>
      </p:sp>
      <p:sp>
        <p:nvSpPr>
          <p:cNvPr id="12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AD32D2-0477-4486-A323-635B4644341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2371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660B5A-C659-417E-A6B2-5BA4C4F1C089}" type="datetimeFigureOut">
              <a:rPr lang="th-TH"/>
              <a:pPr>
                <a:defRPr/>
              </a:pPr>
              <a:t>22/04/62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FE8437-87AB-4E81-A686-F0DB94DED0A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8966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89D92A-475A-40D8-874A-BA55C714B8CA}" type="datetimeFigureOut">
              <a:rPr lang="th-TH"/>
              <a:pPr>
                <a:defRPr/>
              </a:pPr>
              <a:t>22/04/62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4BF885-5622-4323-BA74-C7100AB5796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7479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851AD1-8E7D-40D5-953F-88FB14A35F29}" type="datetimeFigureOut">
              <a:rPr lang="th-TH"/>
              <a:pPr>
                <a:defRPr/>
              </a:pPr>
              <a:t>22/04/62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8AEFC0-0150-4DB7-8019-0474C3AEDAA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887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85" y="153511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C8B343-7175-41D5-A6AE-DF495501F161}" type="datetimeFigureOut">
              <a:rPr lang="th-TH"/>
              <a:pPr>
                <a:defRPr/>
              </a:pPr>
              <a:t>22/04/62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9522A-A4EF-4D0A-9ED8-C51BAF9A68A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4510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87172F-C3DB-40B4-9CDE-9463E2CD2E21}" type="datetimeFigureOut">
              <a:rPr lang="th-TH"/>
              <a:pPr>
                <a:defRPr/>
              </a:pPr>
              <a:t>22/04/62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F60640-A85A-4BF7-83ED-951213B041C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432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5E3530-AED3-479F-8B69-11F77E824503}" type="datetimeFigureOut">
              <a:rPr lang="th-TH"/>
              <a:pPr>
                <a:defRPr/>
              </a:pPr>
              <a:t>22/04/62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E338E1-2522-43AE-934F-CAC31A5486C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8907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CC3A8D-5725-4653-93FD-0A96CF812EFF}" type="datetimeFigureOut">
              <a:rPr lang="th-TH"/>
              <a:pPr>
                <a:defRPr/>
              </a:pPr>
              <a:t>22/04/62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6B5085-2CDC-4F5B-BD02-42F52EEB1C8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69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D2A82-AA97-4190-8CDB-A2C8373E2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447610-EBCF-4DA7-A9DE-3128A120F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B83B36-F453-4A70-8C80-DC66F91B9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91826C-4F97-4796-9F36-CEA76AFC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255AA1-B836-4C69-943D-B3A81DFA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7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61B244-CE4F-4C97-80F7-5585F0768DCA}" type="datetimeFigureOut">
              <a:rPr lang="th-TH"/>
              <a:pPr>
                <a:defRPr/>
              </a:pPr>
              <a:t>22/04/62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0E4866-0814-454B-8E9F-54A53A23D86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9864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AAEC9F-55E8-4DA3-A10F-F02A179E4253}" type="datetimeFigureOut">
              <a:rPr lang="th-TH"/>
              <a:pPr>
                <a:defRPr/>
              </a:pPr>
              <a:t>22/04/62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D068B4-C7CD-4119-A21C-F7FC6A849FD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717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60"/>
            <a:ext cx="27432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60"/>
            <a:ext cx="80264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DB0EC5-C155-4997-9CD3-04FDD5832DBB}" type="datetimeFigureOut">
              <a:rPr lang="th-TH"/>
              <a:pPr>
                <a:defRPr/>
              </a:pPr>
              <a:t>22/04/62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3B81EA-3934-4277-A565-606195136A2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548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205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2753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9259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0728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1528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4131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804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69394-51EA-43DB-AFEB-BF210D51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7DE514-2721-4674-B2DF-77A77FB75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DC62ED-07C3-416A-B489-D55F6928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132B10-E1A2-44B7-8358-A4D2767C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690138-7871-41EC-B30D-18FF12E56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60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4047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6208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405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910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2739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7266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7650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26830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1749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947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2ED25-0417-4AA6-9BCD-6461C16C5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C7BA6-BA0D-4518-8FE4-AF0FF92BD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A7DC1C-A299-4C44-A0E0-28648239B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6AF3C3-D922-4F49-BBE9-423255C9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AEA19-FA91-4B23-AF8E-B7358BFA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947741-47E8-4541-B5B4-D5243B41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7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39025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76106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13124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54156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49150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1E0B4-5575-4886-B32A-EC9B4420E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5C0290-E94B-4DBC-9AAC-3485AAC6A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E9374C-BEC2-4DEF-8A1B-B8D24AB9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C7E405-8C11-46F9-8617-C5C2760A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4E4EBE-89B9-4411-A055-262F7803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38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D2A82-AA97-4190-8CDB-A2C8373E2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447610-EBCF-4DA7-A9DE-3128A120F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B83B36-F453-4A70-8C80-DC66F91B9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91826C-4F97-4796-9F36-CEA76AFC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255AA1-B836-4C69-943D-B3A81DFA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22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69394-51EA-43DB-AFEB-BF210D51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7DE514-2721-4674-B2DF-77A77FB75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5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DC62ED-07C3-416A-B489-D55F6928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132B10-E1A2-44B7-8358-A4D2767C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690138-7871-41EC-B30D-18FF12E56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203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2ED25-0417-4AA6-9BCD-6461C16C5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C7BA6-BA0D-4518-8FE4-AF0FF92BD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A7DC1C-A299-4C44-A0E0-28648239B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6AF3C3-D922-4F49-BBE9-423255C9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AEA19-FA91-4B23-AF8E-B7358BFA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947741-47E8-4541-B5B4-D5243B41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6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0EEE2-720A-47E6-AA1D-1133F8A1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6B78A1-C461-443A-9C34-1B971DAE0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FD99DC-523B-4BEF-9758-AB4DED44A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C4DED7F-9F3C-449D-BDB6-BFF8BC273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C16DCB-08F6-49D9-94F6-81B33C119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4E68BDC-D18D-4DFF-B657-D53062D3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8F45B0-10A9-45B4-A255-87C806AA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84EF7C-E6B7-416F-8A45-3E12594B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1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0EEE2-720A-47E6-AA1D-1133F8A1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6B78A1-C461-443A-9C34-1B971DAE0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FD99DC-523B-4BEF-9758-AB4DED44A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C4DED7F-9F3C-449D-BDB6-BFF8BC273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C16DCB-08F6-49D9-94F6-81B33C119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4E68BDC-D18D-4DFF-B657-D53062D3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8F45B0-10A9-45B4-A255-87C806AA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84EF7C-E6B7-416F-8A45-3E12594B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26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C9DD6-4141-40F2-9444-2A08CCEB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FC6BBD-F279-4D54-9659-5D712463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6625C6-5F0B-47C4-BFDE-42CB4C3A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D62EA0F-650F-4387-A619-4BD77209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32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C92106-0FD4-44E5-B951-4E16FBE6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0FFA8D-E6DE-41B7-9C14-31F7745C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720604-9F19-4769-9DD4-34BBD689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888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15FEC-EF73-4E50-8EB3-555DC4E2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1E263B-377B-4569-84A3-8F3F052F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93C261-6FCE-4277-A9CC-57A74357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C81CAB-C461-45A2-9B9C-2CBFAB63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74BBC0-7B5C-40D4-9C8A-9CEFE41E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CE9BA6-7A63-489F-A41F-C8048425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571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F841D5-6B47-4849-881D-AA075188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5E0F0BA-0F66-4B9F-A80D-0571DBF35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87E9E0-DCDC-42B9-9C3F-D20786722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1F11F2-F2CB-4235-B296-3C2192AB1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3CEACC-F216-4F0A-B682-30EA1414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7D53D5-91E2-4F14-B742-3E6A0B19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90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B8DB4-FBA9-46C7-9CCF-F3A6C9C8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78A2FF-0AEC-4E51-885B-388A54574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A3C87B-3748-4B4F-883E-92C48AA8D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0985C9-168D-46F3-A1B3-E2B8B538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5A869-B71B-4029-8FA6-FB7EA426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64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A190B61-CCE7-4C15-B9B1-F8D104564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A82FD1-29DF-47BB-B8A7-8FBD12431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711E5A-FFF2-4962-A595-CC81B936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B5966-E06D-4A7A-84E6-B3A7716B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484828-47A1-4D95-A5F1-CB0BC03C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2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C9DD6-4141-40F2-9444-2A08CCEB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FC6BBD-F279-4D54-9659-5D712463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6625C6-5F0B-47C4-BFDE-42CB4C3A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D62EA0F-650F-4387-A619-4BD77209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4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C92106-0FD4-44E5-B951-4E16FBE6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0FFA8D-E6DE-41B7-9C14-31F7745C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720604-9F19-4769-9DD4-34BBD689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0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15FEC-EF73-4E50-8EB3-555DC4E2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1E263B-377B-4569-84A3-8F3F052F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93C261-6FCE-4277-A9CC-57A74357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C81CAB-C461-45A2-9B9C-2CBFAB63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74BBC0-7B5C-40D4-9C8A-9CEFE41E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CE9BA6-7A63-489F-A41F-C8048425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7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F841D5-6B47-4849-881D-AA075188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5E0F0BA-0F66-4B9F-A80D-0571DBF35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87E9E0-DCDC-42B9-9C3F-D20786722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1F11F2-F2CB-4235-B296-3C2192AB1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3CEACC-F216-4F0A-B682-30EA1414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7D53D5-91E2-4F14-B742-3E6A0B19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3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AA10C35-328E-49AC-B984-63A34591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EEFBD5-F0AC-4B7C-85F6-8D8F35241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7D3EE9-24EB-45F3-963F-11F548642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441F69-6903-42F2-94B9-ACA3A4917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3587F1-FE22-409D-A28D-F36411DBA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5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051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A54368-0BC8-4A03-B9FD-EB1AC1F2AC0B}" type="datetimeFigureOut">
              <a:rPr lang="th-T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A0E769-41DD-4D00-AA06-DE9DC1AE44C5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/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2"/>
          <a:stretch>
            <a:fillRect/>
          </a:stretch>
        </p:blipFill>
        <p:spPr bwMode="auto">
          <a:xfrm>
            <a:off x="1" y="0"/>
            <a:ext cx="9334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1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5"/>
          <a:stretch>
            <a:fillRect/>
          </a:stretch>
        </p:blipFill>
        <p:spPr bwMode="auto">
          <a:xfrm>
            <a:off x="918646" y="0"/>
            <a:ext cx="9355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13">
            <a:lum bright="4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5"/>
          <a:stretch>
            <a:fillRect/>
          </a:stretch>
        </p:blipFill>
        <p:spPr bwMode="auto">
          <a:xfrm>
            <a:off x="1824569" y="0"/>
            <a:ext cx="9334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3024720" y="1341438"/>
            <a:ext cx="9023349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-48684" y="144463"/>
            <a:ext cx="12096751" cy="659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9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ngsana New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98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88FEE1-685D-4B25-BBC6-72EB44FDB93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ngsana New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693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AA10C35-328E-49AC-B984-63A34591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EEFBD5-F0AC-4B7C-85F6-8D8F35241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7D3EE9-24EB-45F3-963F-11F548642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441F69-6903-42F2-94B9-ACA3A4917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3587F1-FE22-409D-A28D-F36411DBA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gif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xmlns="" id="{53703F17-7FF4-4DEC-9B30-6F171E854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294"/>
            <a:ext cx="12192000" cy="697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4B97DC36-BE9E-4FC6-9639-73F2DA3BF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557" y="3208694"/>
            <a:ext cx="10356563" cy="1803826"/>
          </a:xfrm>
        </p:spPr>
        <p:txBody>
          <a:bodyPr>
            <a:noAutofit/>
          </a:bodyPr>
          <a:lstStyle/>
          <a:p>
            <a:r>
              <a:rPr lang="th-TH" sz="7200" b="1" dirty="0" smtClean="0">
                <a:solidFill>
                  <a:srgbClr val="0000CC"/>
                </a:solidFill>
              </a:rPr>
              <a:t>มาตรฐานการศึกษา </a:t>
            </a:r>
            <a:r>
              <a:rPr lang="th-TH" sz="6600" b="1" dirty="0" smtClean="0">
                <a:solidFill>
                  <a:srgbClr val="FF0000"/>
                </a:solidFill>
              </a:rPr>
              <a:t>คำอธิบาย</a:t>
            </a:r>
            <a:r>
              <a:rPr lang="th-TH" b="1" dirty="0" smtClean="0">
                <a:solidFill>
                  <a:srgbClr val="0000CC"/>
                </a:solidFill>
              </a:rPr>
              <a:t>  และ </a:t>
            </a:r>
            <a:r>
              <a:rPr lang="th-TH" sz="6600" b="1" dirty="0" smtClean="0">
                <a:solidFill>
                  <a:srgbClr val="00B050"/>
                </a:solidFill>
              </a:rPr>
              <a:t>ระดับคุณภาพ </a:t>
            </a:r>
            <a:r>
              <a:rPr lang="th-TH" sz="6600" b="1" dirty="0" smtClean="0">
                <a:solidFill>
                  <a:srgbClr val="0000CC"/>
                </a:solidFill>
              </a:rPr>
              <a:t> </a:t>
            </a:r>
            <a:r>
              <a:rPr lang="th-TH" b="1" dirty="0" smtClean="0">
                <a:solidFill>
                  <a:srgbClr val="0000CC"/>
                </a:solidFill>
              </a:rPr>
              <a:t>ระดับ</a:t>
            </a:r>
            <a:r>
              <a:rPr lang="th-TH" sz="6600" b="1" dirty="0" smtClean="0">
                <a:solidFill>
                  <a:srgbClr val="6600FF"/>
                </a:solidFill>
              </a:rPr>
              <a:t>ปฐมวัย </a:t>
            </a:r>
            <a:r>
              <a:rPr lang="th-TH" b="1" dirty="0" smtClean="0">
                <a:solidFill>
                  <a:srgbClr val="0000CC"/>
                </a:solidFill>
              </a:rPr>
              <a:t/>
            </a:r>
            <a:br>
              <a:rPr lang="th-TH" b="1" dirty="0" smtClean="0">
                <a:solidFill>
                  <a:srgbClr val="0000CC"/>
                </a:solidFill>
              </a:rPr>
            </a:br>
            <a:r>
              <a:rPr lang="th-TH" b="1" dirty="0" smtClean="0">
                <a:solidFill>
                  <a:srgbClr val="0000CC"/>
                </a:solidFill>
              </a:rPr>
              <a:t>และระดับ</a:t>
            </a:r>
            <a:r>
              <a:rPr lang="th-TH" sz="6600" b="1" dirty="0" smtClean="0">
                <a:solidFill>
                  <a:srgbClr val="FF00FF"/>
                </a:solidFill>
              </a:rPr>
              <a:t>การศึกษาขั้นพื้นฐาน</a:t>
            </a:r>
            <a:br>
              <a:rPr lang="th-TH" sz="6600" b="1" dirty="0" smtClean="0">
                <a:solidFill>
                  <a:srgbClr val="FF00FF"/>
                </a:solidFill>
              </a:rPr>
            </a:br>
            <a:endParaRPr lang="th-TH" sz="6600" b="1" dirty="0">
              <a:solidFill>
                <a:srgbClr val="FF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4082" y="4513778"/>
            <a:ext cx="8437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dirty="0" smtClean="0">
                <a:solidFill>
                  <a:srgbClr val="002060"/>
                </a:solidFill>
                <a:latin typeface="Calibri Light"/>
                <a:ea typeface="+mj-ea"/>
                <a:cs typeface="Angsana New"/>
              </a:rPr>
              <a:t>สยาม </a:t>
            </a:r>
            <a:r>
              <a:rPr lang="th-TH" sz="4400" b="1" dirty="0" err="1">
                <a:solidFill>
                  <a:srgbClr val="002060"/>
                </a:solidFill>
                <a:latin typeface="Calibri Light"/>
                <a:ea typeface="+mj-ea"/>
                <a:cs typeface="Angsana New"/>
              </a:rPr>
              <a:t>ปิ</a:t>
            </a:r>
            <a:r>
              <a:rPr lang="th-TH" sz="4400" b="1" dirty="0">
                <a:solidFill>
                  <a:srgbClr val="002060"/>
                </a:solidFill>
                <a:latin typeface="Calibri Light"/>
                <a:ea typeface="+mj-ea"/>
                <a:cs typeface="Angsana New"/>
              </a:rPr>
              <a:t>ยะนราธร </a:t>
            </a:r>
            <a:r>
              <a:rPr lang="th-TH" sz="4400" b="1" dirty="0" smtClean="0">
                <a:solidFill>
                  <a:srgbClr val="002060"/>
                </a:solidFill>
                <a:latin typeface="Calibri Light"/>
                <a:ea typeface="+mj-ea"/>
                <a:cs typeface="Angsana New"/>
              </a:rPr>
              <a:t>   </a:t>
            </a:r>
            <a:r>
              <a:rPr lang="th-TH" sz="4400" b="1" dirty="0" smtClean="0">
                <a:solidFill>
                  <a:srgbClr val="800000"/>
                </a:solidFill>
                <a:latin typeface="Calibri Light"/>
                <a:ea typeface="+mj-ea"/>
                <a:cs typeface="Angsana New"/>
              </a:rPr>
              <a:t>ศึกษานิเทศก์   </a:t>
            </a:r>
            <a:r>
              <a:rPr lang="th-TH" sz="4400" b="1" dirty="0" err="1">
                <a:solidFill>
                  <a:srgbClr val="800000"/>
                </a:solidFill>
                <a:latin typeface="Calibri Light"/>
                <a:ea typeface="+mj-ea"/>
                <a:cs typeface="Angsana New"/>
              </a:rPr>
              <a:t>สพป</a:t>
            </a:r>
            <a:r>
              <a:rPr lang="th-TH" sz="4400" b="1" dirty="0">
                <a:solidFill>
                  <a:srgbClr val="800000"/>
                </a:solidFill>
                <a:latin typeface="Calibri Light"/>
                <a:ea typeface="+mj-ea"/>
                <a:cs typeface="Angsana New"/>
              </a:rPr>
              <a:t>.กทม.</a:t>
            </a:r>
            <a:endParaRPr lang="th-TH" sz="4400" dirty="0">
              <a:solidFill>
                <a:srgbClr val="800000"/>
              </a:solidFill>
            </a:endParaRPr>
          </a:p>
        </p:txBody>
      </p:sp>
      <p:pic>
        <p:nvPicPr>
          <p:cNvPr id="4098" name="Picture 2" descr="C:\Users\korpai\Desktop\ประชุมประกัน 19-22สค61พาลาสโซ\ppt\3มตฐ\ปกเล่มน้ำเงิน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2961410"/>
            <a:ext cx="2909455" cy="389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2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¸à¸¥à¸à¸²à¸£à¸à¹à¸à¸«à¸²à¸£à¸¹à¸à¸ à¸²à¸à¸ªà¸³à¸«à¸£à¸±à¸ à¸£à¸¹à¸à¸ à¸²à¸à¸¡à¸²à¸à¸£à¸à¸²à¸à¸à¸²à¸£à¸¨à¸¶à¸à¸©à¸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" y="0"/>
            <a:ext cx="12191999" cy="57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7531" y="5811173"/>
            <a:ext cx="10577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00B050"/>
                </a:solidFill>
              </a:rPr>
              <a:t>ประกาศ ณ วันที่ ๖ สิงหาคม ๒๕๖๑</a:t>
            </a:r>
            <a:endParaRPr lang="th-TH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82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orpai\Desktop\ประชุมประกัน 19-22สค61พาลาสโซ\ppt\3มตฐ\ดร ไพรวัลย์A3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216" y="-2052083"/>
            <a:ext cx="13730983" cy="1090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765" y="4221132"/>
            <a:ext cx="3934047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0000CC"/>
                </a:solidFill>
              </a:rPr>
              <a:t>๓.การจัดประสบการณ์ที่เน้นเด็กเป็นสำคัญ</a:t>
            </a:r>
            <a:endParaRPr lang="th-TH" sz="44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765" y="1726016"/>
            <a:ext cx="3934047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0000CC"/>
                </a:solidFill>
              </a:rPr>
              <a:t>๑.คุณภาพของเด็ก</a:t>
            </a:r>
            <a:endParaRPr lang="th-TH" sz="4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orpai\Desktop\ประชุมประกัน 19-22สค61พาลาสโซ\ppt\3มตฐ\ดร ไพรวัลย์A3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37805" cy="842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korpai\Desktop\ประชุมประกัน 19-22สค61พาลาสโซ\ppt\3มตฐ\ปกอนุบาล25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867" y="18"/>
            <a:ext cx="2055951" cy="2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9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korpai\Desktop\ประชุมประกัน 19-22สค61พาลาสโซ\ppt\3มตฐ\ดร ไพรวัลย์A3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473" y="8"/>
            <a:ext cx="12337473" cy="751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à¸à¸¥à¸à¸²à¸£à¸à¹à¸à¸«à¸²à¸£à¸¹à¸à¸ à¸²à¸à¸ªà¸³à¸«à¸£à¸±à¸ à¸£à¸¹à¸à¸ à¸²à¸à¸à¸´à¸£à¸²à¸¡à¸´à¸à¸à¸²à¸£à¹à¸£à¸µà¸¢à¸à¸£à¸¹à¹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1" y="0"/>
            <a:ext cx="2798619" cy="19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à¸à¸¥à¸à¸²à¸£à¸à¹à¸à¸«à¸²à¸£à¸¹à¸à¸ à¸²à¸à¸ªà¸³à¸«à¸£à¸±à¸ à¸£à¸¹à¸à¸ à¸²à¸à¸à¸´à¸£à¸²à¸¡à¸´à¸à¸à¸²à¸£à¹à¸£à¸µà¸¢à¸à¸£à¸¹à¹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701" y="5631891"/>
            <a:ext cx="1399311" cy="18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korpai\Desktop\ประชุมประกัน 19-22สค61พาลาสโซ\ppt\3มตฐ\ดร ไพรวัลย์A3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3" y="0"/>
            <a:ext cx="11845636" cy="89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à¸à¸¥à¸à¸²à¸£à¸à¹à¸à¸«à¸²à¸£à¸¹à¸à¸ à¸²à¸à¸ªà¸³à¸«à¸£à¸±à¸ à¸£à¸¹à¸à¸ à¸²à¸à¸à¸´à¸£à¸²à¸¡à¸´à¸à¸à¸²à¸£à¹à¸£à¸µà¸¢à¸à¸£à¸¹à¹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32" y="5663045"/>
            <a:ext cx="3789217" cy="168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à¸à¸¥à¸à¸²à¸£à¸à¹à¸à¸«à¸²à¸£à¸¹à¸à¸ à¸²à¸à¸ªà¸³à¸«à¸£à¸±à¸ à¸£à¸¹à¸à¸ à¸²à¸à¸à¸´à¸£à¸²à¸¡à¸´à¸à¸à¸²à¸£à¹à¸£à¸µà¸¢à¸à¸£à¸¹à¹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541" y="18"/>
            <a:ext cx="1613459" cy="156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9291" y="1724891"/>
            <a:ext cx="855171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solidFill>
                  <a:srgbClr val="0000CC"/>
                </a:solidFill>
              </a:rPr>
              <a:t>การจัดประสบการณ์ที่เน้นเด็กเป็นสำคัญ</a:t>
            </a:r>
            <a:endParaRPr lang="th-TH" sz="5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korpai\Desktop\ประชุมประกัน 19-22สค61พาลาสโซ\ppt\3มตฐ\ดร ไพรวัลย์A3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1"/>
            <a:ext cx="13141841" cy="721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23" y="4415299"/>
            <a:ext cx="2456120" cy="280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korpai\Desktop\ประชุมประกัน 19-22สค61พาลาสโซ\ppt\3มตฐ\ดร ไพรวัลย์A3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16" y="0"/>
            <a:ext cx="12577591" cy="78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korpai\Desktop\ประชุมประกัน 19-22สค61พาลาสโซ\ppt\3มตฐ\ดร ไพรวัลย์A3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3" y="8"/>
            <a:ext cx="12077700" cy="791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korpai\Desktop\ประชุมประกัน 19-22สค61พาลาสโซ\ppt\3มตฐ\ดร ไพรวัลย์A3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12192000" cy="751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6257" y="124709"/>
            <a:ext cx="3792683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8000" b="1" dirty="0" smtClean="0">
                <a:solidFill>
                  <a:srgbClr val="6600FF"/>
                </a:solidFill>
              </a:rPr>
              <a:t>กิจกรรม</a:t>
            </a:r>
            <a:endParaRPr lang="th-TH" sz="8000" b="1" dirty="0">
              <a:solidFill>
                <a:srgbClr val="6600FF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43344" y="1493115"/>
            <a:ext cx="11319165" cy="50531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b="1" dirty="0" smtClean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ให้</a:t>
            </a:r>
            <a:r>
              <a:rPr lang="th-TH" sz="3200" b="1" dirty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สมาชิกในกลุ่มช่วยกันทำกิจกรรมต่อไปนี้</a:t>
            </a:r>
            <a:endParaRPr lang="en-US" sz="3200" b="1" dirty="0">
              <a:solidFill>
                <a:srgbClr val="0000CC"/>
              </a:solidFill>
              <a:latin typeface="TH SarabunIT๙" pitchFamily="34" charset="-34"/>
              <a:ea typeface="Calibri"/>
              <a:cs typeface="TH SarabunIT๙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1.  เลือกมาตรฐานการศึกษา 1 มาตรฐาน เลือกรายละเอียดพร้อมคำอธิบายของรายละเอียดของมาตรฐานนั้น   </a:t>
            </a:r>
            <a:endParaRPr lang="en-US" sz="3200" b="1" dirty="0">
              <a:solidFill>
                <a:srgbClr val="0000CC"/>
              </a:solidFill>
              <a:latin typeface="TH SarabunIT๙" pitchFamily="34" charset="-34"/>
              <a:ea typeface="Calibri"/>
              <a:cs typeface="TH SarabunIT๙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    1 รายละเอียด ดังนี้   </a:t>
            </a:r>
            <a:endParaRPr lang="en-US" sz="3200" b="1" dirty="0">
              <a:solidFill>
                <a:srgbClr val="0000CC"/>
              </a:solidFill>
              <a:latin typeface="TH SarabunIT๙" pitchFamily="34" charset="-34"/>
              <a:ea typeface="Calibri"/>
              <a:cs typeface="TH SarabunIT๙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        1.1  มาตรฐานที่ </a:t>
            </a:r>
            <a:r>
              <a:rPr lang="th-TH" sz="3200" b="1" dirty="0" smtClean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..............................................................................................................</a:t>
            </a:r>
            <a:r>
              <a:rPr lang="en-US" sz="3200" b="1" dirty="0" smtClean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.....</a:t>
            </a:r>
            <a:endParaRPr lang="en-US" sz="3200" b="1" dirty="0">
              <a:solidFill>
                <a:srgbClr val="0000CC"/>
              </a:solidFill>
              <a:latin typeface="TH SarabunIT๙" pitchFamily="34" charset="-34"/>
              <a:ea typeface="Calibri"/>
              <a:cs typeface="TH SarabunIT๙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    </a:t>
            </a:r>
            <a:r>
              <a:rPr lang="th-TH" sz="3200" b="1" dirty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    1.2  รายละเอียดที่ </a:t>
            </a:r>
            <a:r>
              <a:rPr lang="th-TH" sz="3200" b="1" dirty="0" smtClean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....................................................................................................</a:t>
            </a:r>
            <a:r>
              <a:rPr lang="en-US" sz="3200" b="1" dirty="0" smtClean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............</a:t>
            </a:r>
            <a:r>
              <a:rPr lang="th-TH" sz="3200" b="1" dirty="0" smtClean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 </a:t>
            </a:r>
            <a:endParaRPr lang="en-US" sz="3200" b="1" dirty="0">
              <a:solidFill>
                <a:srgbClr val="0000CC"/>
              </a:solidFill>
              <a:latin typeface="TH SarabunIT๙" pitchFamily="34" charset="-34"/>
              <a:ea typeface="Calibri"/>
              <a:cs typeface="TH SarabunIT๙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        1.3  คำอธิบาย</a:t>
            </a:r>
            <a:r>
              <a:rPr lang="th-TH" sz="3200" b="1" dirty="0" smtClean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ของรายละเอียด</a:t>
            </a:r>
            <a:r>
              <a:rPr lang="en-US" sz="3200" b="1" dirty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………………………………………………………………</a:t>
            </a:r>
            <a:r>
              <a:rPr lang="en-US" sz="3200" b="1" dirty="0" smtClean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……</a:t>
            </a:r>
            <a:r>
              <a:rPr lang="en-US" sz="3200" b="1" dirty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……………..</a:t>
            </a:r>
            <a:r>
              <a:rPr lang="th-TH" sz="3200" b="1" dirty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 </a:t>
            </a:r>
            <a:endParaRPr lang="en-US" sz="3200" b="1" dirty="0">
              <a:solidFill>
                <a:srgbClr val="0000CC"/>
              </a:solidFill>
              <a:latin typeface="TH SarabunIT๙" pitchFamily="34" charset="-34"/>
              <a:ea typeface="Calibri"/>
              <a:cs typeface="TH SarabunIT๙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 </a:t>
            </a:r>
            <a:r>
              <a:rPr lang="th-TH" sz="3200" b="1" dirty="0" smtClean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2</a:t>
            </a:r>
            <a:r>
              <a:rPr lang="th-TH" sz="3200" b="1" dirty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. วิเคราะห์รายละเอียดเพื่อกำหนดประเด็นพิจารณา (กำหนดเป็นข้อๆ)      </a:t>
            </a:r>
            <a:r>
              <a:rPr lang="th-TH" sz="3200" b="1" dirty="0" smtClean="0">
                <a:solidFill>
                  <a:srgbClr val="0000CC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    ...........................................................................................................................................................    </a:t>
            </a:r>
            <a:endParaRPr lang="en-US" sz="3200" b="1" dirty="0">
              <a:solidFill>
                <a:srgbClr val="0000CC"/>
              </a:solidFill>
              <a:latin typeface="TH SarabunIT๙" pitchFamily="34" charset="-34"/>
              <a:ea typeface="Calibri"/>
              <a:cs typeface="TH SarabunIT๙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sz="32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73" y="0"/>
            <a:ext cx="5302827" cy="173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50A75-DF85-4631-A652-0D340CF48E4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7710" t="13579" r="1851" b="9642"/>
          <a:stretch/>
        </p:blipFill>
        <p:spPr>
          <a:xfrm>
            <a:off x="1184567" y="1"/>
            <a:ext cx="9725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87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8000" b="1" dirty="0" smtClean="0">
                <a:solidFill>
                  <a:srgbClr val="6600FF"/>
                </a:solidFill>
              </a:rPr>
              <a:t>จุดเน้นมาตรฐานการศึกษา</a:t>
            </a:r>
            <a:endParaRPr lang="th-TH" sz="8000" b="1" dirty="0">
              <a:solidFill>
                <a:srgbClr val="6600FF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5400" b="1" dirty="0" smtClean="0">
                <a:solidFill>
                  <a:srgbClr val="00B050"/>
                </a:solidFill>
                <a:ea typeface="Times New Roman"/>
                <a:cs typeface="TH SarabunPSK"/>
              </a:rPr>
              <a:t>๑.มาตรฐานการศึกษา   ระดับ.....</a:t>
            </a:r>
          </a:p>
          <a:p>
            <a:pPr marL="0" indent="0">
              <a:buNone/>
            </a:pPr>
            <a:r>
              <a:rPr lang="th-TH" sz="5400" b="1" dirty="0" smtClean="0">
                <a:solidFill>
                  <a:srgbClr val="0000CC"/>
                </a:solidFill>
                <a:cs typeface="TH SarabunPSK"/>
              </a:rPr>
              <a:t>๒.</a:t>
            </a:r>
            <a:r>
              <a:rPr lang="th-TH" sz="5400" b="1" dirty="0" smtClean="0">
                <a:solidFill>
                  <a:srgbClr val="0000CC"/>
                </a:solidFill>
                <a:ea typeface="Times New Roman"/>
                <a:cs typeface="TH SarabunPSK"/>
              </a:rPr>
              <a:t>รายละเอียด</a:t>
            </a:r>
            <a:r>
              <a:rPr lang="th-TH" sz="5400" b="1" dirty="0">
                <a:solidFill>
                  <a:srgbClr val="0000CC"/>
                </a:solidFill>
                <a:ea typeface="Times New Roman"/>
                <a:cs typeface="TH SarabunPSK"/>
              </a:rPr>
              <a:t>แต่ละมาตรฐาน </a:t>
            </a:r>
            <a:r>
              <a:rPr lang="th-TH" sz="5400" b="1" dirty="0" smtClean="0">
                <a:solidFill>
                  <a:srgbClr val="0000CC"/>
                </a:solidFill>
                <a:ea typeface="Times New Roman"/>
                <a:cs typeface="TH SarabunPSK"/>
              </a:rPr>
              <a:t>  </a:t>
            </a:r>
            <a:r>
              <a:rPr lang="th-TH" sz="5400" b="1" dirty="0" smtClean="0">
                <a:solidFill>
                  <a:srgbClr val="800000"/>
                </a:solidFill>
                <a:ea typeface="Times New Roman"/>
                <a:cs typeface="TH SarabunPSK"/>
              </a:rPr>
              <a:t>ประเด็น   เรื่อง   มาตรฐานย่อย    ตัวบ่งชี้   ตัวชี้วัด   รายละเอียด ข้อกำหนดคุณภาพ  ฯลฯ</a:t>
            </a:r>
          </a:p>
          <a:p>
            <a:pPr marL="0" indent="0">
              <a:buNone/>
            </a:pPr>
            <a:r>
              <a:rPr lang="th-TH" sz="5400" b="1" dirty="0" smtClean="0">
                <a:solidFill>
                  <a:srgbClr val="FF0000"/>
                </a:solidFill>
                <a:cs typeface="TH SarabunPSK"/>
              </a:rPr>
              <a:t>๓.</a:t>
            </a:r>
            <a:r>
              <a:rPr lang="th-TH" sz="5400" b="1" dirty="0">
                <a:solidFill>
                  <a:srgbClr val="FF0000"/>
                </a:solidFill>
                <a:ea typeface="Times New Roman"/>
                <a:cs typeface="TH SarabunPSK"/>
              </a:rPr>
              <a:t> คำอธิบาย</a:t>
            </a:r>
            <a:endParaRPr lang="th-TH" sz="5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à¸à¸¥à¸à¸²à¸£à¸à¹à¸à¸«à¸²à¸£à¸¹à¸à¸ à¸²à¸à¸ªà¸³à¸«à¸£à¸±à¸ à¸£à¸¹à¸à¸ à¸²à¸à¸à¸¸à¸à¸ à¸²à¸à¸à¸²à¸£à¸¨à¸¶à¸à¸©à¸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76951"/>
            <a:ext cx="4139045" cy="20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0949" y="219671"/>
            <a:ext cx="4998027" cy="1058429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8800" b="1" dirty="0" smtClean="0">
                <a:solidFill>
                  <a:srgbClr val="6600FF"/>
                </a:solidFill>
              </a:rPr>
              <a:t>ตัวอย่างคำอธิบาย</a:t>
            </a:r>
            <a:endParaRPr lang="th-TH" sz="8800" b="1" dirty="0">
              <a:solidFill>
                <a:srgbClr val="6600FF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50719" y="1548245"/>
            <a:ext cx="11274136" cy="5091546"/>
          </a:xfrm>
        </p:spPr>
        <p:txBody>
          <a:bodyPr>
            <a:normAutofit fontScale="55000" lnSpcReduction="20000"/>
          </a:bodyPr>
          <a:lstStyle/>
          <a:p>
            <a:pPr marL="0" indent="0" algn="thaiDist">
              <a:spcAft>
                <a:spcPts val="0"/>
              </a:spcAft>
              <a:buNone/>
            </a:pPr>
            <a:r>
              <a:rPr lang="th-TH" sz="8600" b="1" dirty="0">
                <a:solidFill>
                  <a:srgbClr val="00B050"/>
                </a:solidFill>
                <a:latin typeface="Angsana New"/>
                <a:ea typeface="Times New Roman"/>
                <a:cs typeface="TH SarabunPSK"/>
              </a:rPr>
              <a:t>มาตรฐานที่ </a:t>
            </a:r>
            <a:r>
              <a:rPr lang="th-TH" sz="8600" b="1" dirty="0" smtClean="0">
                <a:solidFill>
                  <a:srgbClr val="00B050"/>
                </a:solidFill>
                <a:latin typeface="Angsana New"/>
                <a:ea typeface="Times New Roman"/>
                <a:cs typeface="TH SarabunPSK"/>
              </a:rPr>
              <a:t>๑</a:t>
            </a:r>
            <a:r>
              <a:rPr lang="th-TH" sz="8600" b="1" dirty="0" smtClean="0">
                <a:solidFill>
                  <a:srgbClr val="00B050"/>
                </a:solidFill>
                <a:latin typeface="TH SarabunPSK"/>
                <a:ea typeface="Times New Roman"/>
                <a:cs typeface="Browallia New"/>
              </a:rPr>
              <a:t> </a:t>
            </a:r>
            <a:r>
              <a:rPr lang="th-TH" sz="8600" b="1" dirty="0">
                <a:solidFill>
                  <a:srgbClr val="00B050"/>
                </a:solidFill>
                <a:latin typeface="TH SarabunPSK"/>
                <a:ea typeface="Times New Roman"/>
                <a:cs typeface="Browallia New"/>
              </a:rPr>
              <a:t>คุณภาพของเด็ก</a:t>
            </a:r>
            <a:r>
              <a:rPr lang="en-US" sz="8600" b="1" dirty="0">
                <a:solidFill>
                  <a:srgbClr val="00B050"/>
                </a:solidFill>
                <a:latin typeface="TH SarabunPSK"/>
                <a:ea typeface="Times New Roman"/>
                <a:cs typeface="Browallia New"/>
              </a:rPr>
              <a:t> </a:t>
            </a:r>
            <a:endParaRPr lang="en-US" sz="8600" b="1" dirty="0">
              <a:solidFill>
                <a:srgbClr val="00B050"/>
              </a:solidFill>
              <a:latin typeface="Angsana New"/>
              <a:ea typeface="Times New Roman"/>
              <a:cs typeface="Browallia New"/>
            </a:endParaRPr>
          </a:p>
          <a:p>
            <a:pPr marL="0" indent="0" algn="thaiDist">
              <a:spcAft>
                <a:spcPts val="0"/>
              </a:spcAft>
              <a:buNone/>
            </a:pPr>
            <a:r>
              <a:rPr lang="th-TH" sz="5400" b="1" dirty="0">
                <a:solidFill>
                  <a:srgbClr val="00B050"/>
                </a:solidFill>
                <a:latin typeface="Angsana New"/>
                <a:ea typeface="Times New Roman"/>
                <a:cs typeface="TH SarabunPSK"/>
              </a:rPr>
              <a:t>	</a:t>
            </a:r>
            <a:r>
              <a:rPr lang="th-TH" sz="7300" b="1" dirty="0">
                <a:solidFill>
                  <a:srgbClr val="0000CC"/>
                </a:solidFill>
                <a:latin typeface="Angsana New"/>
                <a:ea typeface="Times New Roman"/>
                <a:cs typeface="TH SarabunPSK"/>
              </a:rPr>
              <a:t>ผลพัฒนาการเด็กในด้านร่างกาย อารมณ์ จิตใจ สังคม และสติปัญญา</a:t>
            </a:r>
            <a:r>
              <a:rPr lang="en-US" sz="7300" b="1" dirty="0">
                <a:solidFill>
                  <a:srgbClr val="0000CC"/>
                </a:solidFill>
                <a:latin typeface="TH SarabunPSK"/>
                <a:ea typeface="Times New Roman"/>
                <a:cs typeface="Browallia New"/>
              </a:rPr>
              <a:t> </a:t>
            </a:r>
            <a:endParaRPr lang="en-US" sz="7300" b="1" dirty="0" smtClean="0">
              <a:solidFill>
                <a:srgbClr val="0000CC"/>
              </a:solidFill>
              <a:latin typeface="TH SarabunPSK"/>
              <a:ea typeface="Times New Roman"/>
              <a:cs typeface="Browallia New"/>
            </a:endParaRPr>
          </a:p>
          <a:p>
            <a:pPr marL="0" indent="0" algn="thaiDist">
              <a:spcAft>
                <a:spcPts val="0"/>
              </a:spcAft>
              <a:buNone/>
            </a:pPr>
            <a:endParaRPr lang="en-US" sz="5400" dirty="0">
              <a:latin typeface="Angsana New"/>
              <a:ea typeface="Times New Roman"/>
              <a:cs typeface="Browallia New"/>
            </a:endParaRPr>
          </a:p>
          <a:p>
            <a:pPr marL="0" indent="0" algn="thaiDist">
              <a:spcAft>
                <a:spcPts val="0"/>
              </a:spcAft>
              <a:buNone/>
            </a:pPr>
            <a:r>
              <a:rPr lang="th-TH" sz="5400" dirty="0">
                <a:latin typeface="Angsana New"/>
                <a:ea typeface="Times New Roman"/>
                <a:cs typeface="TH SarabunPSK"/>
              </a:rPr>
              <a:t>	</a:t>
            </a:r>
            <a:r>
              <a:rPr lang="th-TH" sz="8600" b="1" dirty="0" smtClean="0">
                <a:solidFill>
                  <a:srgbClr val="00B050"/>
                </a:solidFill>
                <a:latin typeface="Angsana New"/>
                <a:ea typeface="Times New Roman"/>
                <a:cs typeface="TH SarabunPSK"/>
              </a:rPr>
              <a:t>๑.๑</a:t>
            </a:r>
            <a:r>
              <a:rPr lang="th-TH" sz="8600" b="1" dirty="0" smtClean="0">
                <a:solidFill>
                  <a:srgbClr val="00B050"/>
                </a:solidFill>
                <a:latin typeface="TH SarabunPSK"/>
                <a:ea typeface="Times New Roman"/>
                <a:cs typeface="Browallia New"/>
              </a:rPr>
              <a:t> </a:t>
            </a:r>
            <a:r>
              <a:rPr lang="th-TH" sz="8600" b="1" dirty="0">
                <a:solidFill>
                  <a:srgbClr val="00B050"/>
                </a:solidFill>
                <a:latin typeface="TH SarabunPSK"/>
                <a:ea typeface="Times New Roman"/>
                <a:cs typeface="Browallia New"/>
              </a:rPr>
              <a:t>มีพัฒนาการด้านร่างกาย แข็งแรง มีสุขนิสัยที่ดี และดูแลความปลอดภัย</a:t>
            </a:r>
            <a:r>
              <a:rPr lang="th-TH" sz="8600" b="1" dirty="0" smtClean="0">
                <a:solidFill>
                  <a:srgbClr val="00B050"/>
                </a:solidFill>
                <a:latin typeface="TH SarabunPSK"/>
                <a:ea typeface="Times New Roman"/>
                <a:cs typeface="Browallia New"/>
              </a:rPr>
              <a:t>ของตนเอง</a:t>
            </a:r>
            <a:r>
              <a:rPr lang="th-TH" sz="8600" b="1" dirty="0">
                <a:solidFill>
                  <a:srgbClr val="00B050"/>
                </a:solidFill>
                <a:latin typeface="TH SarabunPSK"/>
                <a:ea typeface="Times New Roman"/>
                <a:cs typeface="Browallia New"/>
              </a:rPr>
              <a:t>ได้</a:t>
            </a:r>
            <a:r>
              <a:rPr lang="en-US" sz="8600" b="1" dirty="0">
                <a:solidFill>
                  <a:srgbClr val="00B050"/>
                </a:solidFill>
                <a:latin typeface="TH SarabunPSK"/>
                <a:ea typeface="Times New Roman"/>
                <a:cs typeface="Browallia New"/>
              </a:rPr>
              <a:t> </a:t>
            </a:r>
            <a:endParaRPr lang="en-US" sz="8600" b="1" dirty="0">
              <a:solidFill>
                <a:srgbClr val="00B050"/>
              </a:solidFill>
              <a:latin typeface="Angsana New"/>
              <a:ea typeface="Times New Roman"/>
              <a:cs typeface="Browallia New"/>
            </a:endParaRPr>
          </a:p>
          <a:p>
            <a:pPr marL="0" indent="0" algn="thaiDist">
              <a:spcAft>
                <a:spcPts val="0"/>
              </a:spcAft>
              <a:buNone/>
            </a:pPr>
            <a:r>
              <a:rPr lang="en-US" sz="5400" dirty="0">
                <a:latin typeface="TH SarabunPSK"/>
                <a:ea typeface="Times New Roman"/>
                <a:cs typeface="Browallia New"/>
              </a:rPr>
              <a:t>	</a:t>
            </a:r>
            <a:r>
              <a:rPr lang="th-TH" sz="7300" b="1" dirty="0">
                <a:solidFill>
                  <a:srgbClr val="0000CC"/>
                </a:solidFill>
                <a:latin typeface="TH SarabunPSK"/>
                <a:ea typeface="Times New Roman"/>
                <a:cs typeface="Browallia New"/>
              </a:rPr>
              <a:t>เด็กมีน้ำหนัก ส่วนสูงตามเกณฑ์มาตรฐาน </a:t>
            </a:r>
            <a:r>
              <a:rPr lang="th-TH" sz="7300" b="1" dirty="0" smtClean="0">
                <a:solidFill>
                  <a:srgbClr val="0000CC"/>
                </a:solidFill>
                <a:latin typeface="TH SarabunPSK"/>
                <a:ea typeface="Times New Roman"/>
                <a:cs typeface="Browallia New"/>
              </a:rPr>
              <a:t>  เคลื่อนไหว</a:t>
            </a:r>
            <a:r>
              <a:rPr lang="th-TH" sz="7300" b="1" dirty="0">
                <a:solidFill>
                  <a:srgbClr val="0000CC"/>
                </a:solidFill>
                <a:latin typeface="TH SarabunPSK"/>
                <a:ea typeface="Times New Roman"/>
                <a:cs typeface="Browallia New"/>
              </a:rPr>
              <a:t>ร่างกายคล่องแคล่ว ทรงตัวได้</a:t>
            </a:r>
            <a:r>
              <a:rPr lang="th-TH" sz="7300" b="1" dirty="0" smtClean="0">
                <a:solidFill>
                  <a:srgbClr val="0000CC"/>
                </a:solidFill>
                <a:latin typeface="TH SarabunPSK"/>
                <a:ea typeface="Times New Roman"/>
                <a:cs typeface="Browallia New"/>
              </a:rPr>
              <a:t>ดี   </a:t>
            </a:r>
            <a:r>
              <a:rPr lang="th-TH" sz="7300" b="1" dirty="0">
                <a:solidFill>
                  <a:srgbClr val="0000CC"/>
                </a:solidFill>
                <a:latin typeface="TH SarabunPSK"/>
                <a:ea typeface="Times New Roman"/>
                <a:cs typeface="Browallia New"/>
              </a:rPr>
              <a:t>ใช้มือและตาประสานสัมพันธ์ได้</a:t>
            </a:r>
            <a:r>
              <a:rPr lang="th-TH" sz="7300" b="1" dirty="0" smtClean="0">
                <a:solidFill>
                  <a:srgbClr val="0000CC"/>
                </a:solidFill>
                <a:latin typeface="TH SarabunPSK"/>
                <a:ea typeface="Times New Roman"/>
                <a:cs typeface="Browallia New"/>
              </a:rPr>
              <a:t>ดี   </a:t>
            </a:r>
            <a:r>
              <a:rPr lang="th-TH" sz="7300" b="1" dirty="0">
                <a:solidFill>
                  <a:srgbClr val="0000CC"/>
                </a:solidFill>
                <a:latin typeface="TH SarabunPSK"/>
                <a:ea typeface="Times New Roman"/>
                <a:cs typeface="Browallia New"/>
              </a:rPr>
              <a:t>ดูแลรักษาสุขภาพอนามัยส่วนตนและปฏิบัติจนเป็นนิสัย </a:t>
            </a:r>
            <a:r>
              <a:rPr lang="th-TH" sz="7300" b="1" dirty="0" smtClean="0">
                <a:solidFill>
                  <a:srgbClr val="0000CC"/>
                </a:solidFill>
                <a:latin typeface="TH SarabunPSK"/>
                <a:ea typeface="Times New Roman"/>
                <a:cs typeface="Browallia New"/>
              </a:rPr>
              <a:t>  ปฏิบัติ</a:t>
            </a:r>
            <a:r>
              <a:rPr lang="th-TH" sz="7300" b="1" dirty="0">
                <a:solidFill>
                  <a:srgbClr val="0000CC"/>
                </a:solidFill>
                <a:latin typeface="TH SarabunPSK"/>
                <a:ea typeface="Times New Roman"/>
                <a:cs typeface="Browallia New"/>
              </a:rPr>
              <a:t>ตนตามข้อตกลงเกี่ยวกับความปลอดภัย </a:t>
            </a:r>
            <a:r>
              <a:rPr lang="th-TH" sz="7300" b="1" dirty="0" smtClean="0">
                <a:solidFill>
                  <a:srgbClr val="0000CC"/>
                </a:solidFill>
                <a:latin typeface="TH SarabunPSK"/>
                <a:ea typeface="Times New Roman"/>
                <a:cs typeface="Browallia New"/>
              </a:rPr>
              <a:t> หลีกเลี่ยง</a:t>
            </a:r>
            <a:r>
              <a:rPr lang="th-TH" sz="7300" b="1" dirty="0">
                <a:solidFill>
                  <a:srgbClr val="0000CC"/>
                </a:solidFill>
                <a:latin typeface="TH SarabunPSK"/>
                <a:ea typeface="Times New Roman"/>
                <a:cs typeface="Browallia New"/>
              </a:rPr>
              <a:t>สภาวะที่เสี่ยงต่อโรค สิ่งเสพติด และระวังภัยจากบุคคล สิ่งแวดล้อม และสถานการณ์ที่เสี่ยงอันตราย</a:t>
            </a:r>
            <a:r>
              <a:rPr lang="en-US" sz="7300" b="1" dirty="0">
                <a:solidFill>
                  <a:srgbClr val="0000CC"/>
                </a:solidFill>
                <a:latin typeface="TH SarabunPSK"/>
                <a:ea typeface="Times New Roman"/>
                <a:cs typeface="Browallia New"/>
              </a:rPr>
              <a:t> </a:t>
            </a:r>
            <a:endParaRPr lang="en-US" sz="7300" b="1" dirty="0">
              <a:solidFill>
                <a:srgbClr val="0000CC"/>
              </a:solidFill>
              <a:latin typeface="Angsana New"/>
              <a:ea typeface="Times New Roman"/>
              <a:cs typeface="Browallia New"/>
            </a:endParaRPr>
          </a:p>
          <a:p>
            <a:pPr marL="0" indent="0">
              <a:buNone/>
            </a:pPr>
            <a:endParaRPr lang="th-TH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0949" y="219671"/>
            <a:ext cx="4998027" cy="1058429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8800" b="1" dirty="0" smtClean="0">
                <a:solidFill>
                  <a:srgbClr val="6600FF"/>
                </a:solidFill>
              </a:rPr>
              <a:t>ตัวอย่างคำอธิบาย</a:t>
            </a:r>
            <a:endParaRPr lang="th-TH" sz="8800" b="1" dirty="0">
              <a:solidFill>
                <a:srgbClr val="6600FF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548252"/>
            <a:ext cx="10515600" cy="4873337"/>
          </a:xfrm>
        </p:spPr>
        <p:txBody>
          <a:bodyPr>
            <a:normAutofit fontScale="47500" lnSpcReduction="20000"/>
          </a:bodyPr>
          <a:lstStyle/>
          <a:p>
            <a:pPr marL="0" indent="0" algn="thaiDist">
              <a:spcAft>
                <a:spcPts val="0"/>
              </a:spcAft>
              <a:buNone/>
            </a:pPr>
            <a:r>
              <a:rPr lang="th-TH" sz="9800" b="1" dirty="0" smtClean="0">
                <a:solidFill>
                  <a:srgbClr val="00B050"/>
                </a:solidFill>
                <a:latin typeface="TH SarabunPSK"/>
                <a:ea typeface="Times New Roman"/>
                <a:cs typeface="Browallia New"/>
              </a:rPr>
              <a:t>๑.๒ </a:t>
            </a:r>
            <a:r>
              <a:rPr lang="th-TH" sz="9800" b="1" dirty="0">
                <a:solidFill>
                  <a:srgbClr val="00B050"/>
                </a:solidFill>
                <a:latin typeface="TH SarabunPSK"/>
                <a:ea typeface="Times New Roman"/>
                <a:cs typeface="Browallia New"/>
              </a:rPr>
              <a:t>มีพัฒนาการด้านอารมณ์ จิตใจ ควบคุมและแสดงออกทางอารมณ์ได้</a:t>
            </a:r>
            <a:r>
              <a:rPr lang="en-US" sz="9800" b="1" dirty="0">
                <a:solidFill>
                  <a:srgbClr val="00B050"/>
                </a:solidFill>
                <a:latin typeface="TH SarabunPSK"/>
                <a:ea typeface="Times New Roman"/>
                <a:cs typeface="Browallia New"/>
              </a:rPr>
              <a:t> </a:t>
            </a:r>
            <a:endParaRPr lang="en-US" sz="9800" b="1" dirty="0">
              <a:solidFill>
                <a:srgbClr val="00B050"/>
              </a:solidFill>
              <a:latin typeface="Angsana New"/>
              <a:ea typeface="Times New Roman"/>
              <a:cs typeface="Browallia New"/>
            </a:endParaRPr>
          </a:p>
          <a:p>
            <a:pPr marL="0" indent="0" algn="thaiDist">
              <a:spcAft>
                <a:spcPts val="0"/>
              </a:spcAft>
              <a:buNone/>
            </a:pPr>
            <a:r>
              <a:rPr lang="th-TH" sz="8800" dirty="0">
                <a:latin typeface="Angsana New"/>
                <a:ea typeface="Times New Roman"/>
                <a:cs typeface="TH SarabunPSK"/>
              </a:rPr>
              <a:t>	</a:t>
            </a:r>
            <a:r>
              <a:rPr lang="th-TH" sz="9300" b="1" dirty="0">
                <a:solidFill>
                  <a:srgbClr val="0000CC"/>
                </a:solidFill>
                <a:latin typeface="Angsana New"/>
                <a:ea typeface="Times New Roman"/>
                <a:cs typeface="TH SarabunPSK"/>
              </a:rPr>
              <a:t>เด็กร่าเริงแจ่มใส แสดงอารมณ์ความรู้สึกได้เหมาะสม รู้จักยับยั้งชั่งใจ อดทนใน</a:t>
            </a:r>
            <a:r>
              <a:rPr lang="th-TH" sz="9300" b="1" dirty="0" smtClean="0">
                <a:solidFill>
                  <a:srgbClr val="0000CC"/>
                </a:solidFill>
                <a:latin typeface="Angsana New"/>
                <a:ea typeface="Times New Roman"/>
                <a:cs typeface="TH SarabunPSK"/>
              </a:rPr>
              <a:t>การรอ</a:t>
            </a:r>
            <a:r>
              <a:rPr lang="th-TH" sz="9300" b="1" dirty="0">
                <a:solidFill>
                  <a:srgbClr val="0000CC"/>
                </a:solidFill>
                <a:latin typeface="Angsana New"/>
                <a:ea typeface="Times New Roman"/>
                <a:cs typeface="TH SarabunPSK"/>
              </a:rPr>
              <a:t>คอย ยอมรับและพอใจในความสามารถ และผลงานของตนเองและผู้อื่น มีจิตสำนึกและค่านิยมที่ดี    มีความมั่นใจ กล้าพูด กล้าแสดงออก ช่วยเหลือแบ่งปัน เคารพสิทธิ รู้หน้าที่รับผิดชอบ อดทนอดกลั้น ซื่อสัตย์สุจริต มีคุณธรรม จริยธรรมตามที่สถานศึกษากำหนด ชื่นชมและมีความสุขกับศิลปะ ดนตรี และการเคลื่อนไหว</a:t>
            </a:r>
            <a:endParaRPr lang="en-US" sz="9300" b="1" dirty="0">
              <a:solidFill>
                <a:srgbClr val="0000CC"/>
              </a:solidFill>
              <a:latin typeface="Angsana New"/>
              <a:ea typeface="Times New Roman"/>
              <a:cs typeface="Browallia New"/>
            </a:endParaRPr>
          </a:p>
          <a:p>
            <a:pPr marL="0" indent="0">
              <a:buNone/>
            </a:pPr>
            <a:endParaRPr lang="th-TH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0949" y="219671"/>
            <a:ext cx="4998027" cy="1058429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8800" b="1" dirty="0" smtClean="0">
                <a:solidFill>
                  <a:srgbClr val="6600FF"/>
                </a:solidFill>
              </a:rPr>
              <a:t>ตัวอย่างคำอธิบาย</a:t>
            </a:r>
            <a:endParaRPr lang="th-TH" sz="8800" b="1" dirty="0">
              <a:solidFill>
                <a:srgbClr val="6600FF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548246"/>
            <a:ext cx="10841183" cy="5122719"/>
          </a:xfrm>
        </p:spPr>
        <p:txBody>
          <a:bodyPr>
            <a:normAutofit fontScale="40000" lnSpcReduction="20000"/>
          </a:bodyPr>
          <a:lstStyle/>
          <a:p>
            <a:pPr marL="0" indent="0" algn="thaiDist">
              <a:spcAft>
                <a:spcPts val="0"/>
              </a:spcAft>
              <a:buNone/>
            </a:pPr>
            <a:r>
              <a:rPr lang="th-TH" sz="13500" b="1" dirty="0" smtClean="0">
                <a:solidFill>
                  <a:srgbClr val="00B050"/>
                </a:solidFill>
                <a:latin typeface="TH SarabunPSK"/>
                <a:ea typeface="Times New Roman"/>
                <a:cs typeface="Browallia New"/>
              </a:rPr>
              <a:t>๑.๓ </a:t>
            </a:r>
            <a:r>
              <a:rPr lang="th-TH" sz="13500" b="1" dirty="0">
                <a:solidFill>
                  <a:srgbClr val="00B050"/>
                </a:solidFill>
                <a:latin typeface="TH SarabunPSK"/>
                <a:ea typeface="Times New Roman"/>
                <a:cs typeface="Browallia New"/>
              </a:rPr>
              <a:t>มีพัฒนาการด้านสังคม ช่วยเหลือตนเอง และเป็นสมาชิกที่ดีของสังคม</a:t>
            </a:r>
            <a:r>
              <a:rPr lang="en-US" sz="13500" b="1" dirty="0">
                <a:solidFill>
                  <a:srgbClr val="00B050"/>
                </a:solidFill>
                <a:latin typeface="TH SarabunPSK"/>
                <a:ea typeface="Times New Roman"/>
                <a:cs typeface="Browallia New"/>
              </a:rPr>
              <a:t> </a:t>
            </a:r>
            <a:endParaRPr lang="en-US" sz="13500" b="1" dirty="0">
              <a:solidFill>
                <a:srgbClr val="00B050"/>
              </a:solidFill>
              <a:latin typeface="Angsana New"/>
              <a:ea typeface="Times New Roman"/>
              <a:cs typeface="Browallia New"/>
            </a:endParaRPr>
          </a:p>
          <a:p>
            <a:pPr marL="0" indent="0" algn="thaiDist">
              <a:spcAft>
                <a:spcPts val="0"/>
              </a:spcAft>
              <a:buNone/>
            </a:pPr>
            <a:r>
              <a:rPr lang="th-TH" sz="9600" dirty="0">
                <a:latin typeface="Angsana New"/>
                <a:ea typeface="Times New Roman"/>
                <a:cs typeface="TH SarabunPSK"/>
              </a:rPr>
              <a:t>	</a:t>
            </a:r>
            <a:r>
              <a:rPr lang="th-TH" sz="11000" b="1" dirty="0">
                <a:solidFill>
                  <a:srgbClr val="0000CC"/>
                </a:solidFill>
                <a:latin typeface="Angsana New"/>
                <a:ea typeface="Times New Roman"/>
                <a:cs typeface="TH SarabunPSK"/>
              </a:rPr>
              <a:t>เด็กช่วยเหลือตนเองในการปฏิบัติกิจวัตรประจำวัน มีวินัยในตนเอง ประหยัดและพอเพียง มีส่วนร่วมดูแลรักษาสิ่งแวดล้อมในและนอกห้องเรียน มีมารยาทตามวัฒนธรรมไทย  </a:t>
            </a:r>
            <a:r>
              <a:rPr lang="th-TH" sz="11000" b="1" dirty="0" smtClean="0">
                <a:solidFill>
                  <a:srgbClr val="0000CC"/>
                </a:solidFill>
                <a:latin typeface="Angsana New"/>
                <a:ea typeface="Times New Roman"/>
                <a:cs typeface="TH SarabunPSK"/>
              </a:rPr>
              <a:t>เช่น  </a:t>
            </a:r>
            <a:r>
              <a:rPr lang="th-TH" sz="11000" b="1" dirty="0">
                <a:solidFill>
                  <a:srgbClr val="0000CC"/>
                </a:solidFill>
                <a:latin typeface="Angsana New"/>
                <a:ea typeface="Times New Roman"/>
                <a:cs typeface="TH SarabunPSK"/>
              </a:rPr>
              <a:t>การไหว้ การยิ้ม ทักทาย และมีสัมมาคารวะกับผู้ใหญ่ เป็นต้น ยอมรับหรือเคารพความแตกต่างระหว่างบุคคล เช่น ความคิด พฤติกรรม พื้นฐานครอบครัว เชื้อชาติ ศาสนา วัฒนธรรม เป็นต้น เล่นและทำงานร่วมกับผู้อื่นได้ แก้ไขข้อขัดแย้ง โดยปราศจากการใช้ความรุนแรง</a:t>
            </a:r>
            <a:r>
              <a:rPr lang="en-US" sz="11000" b="1" dirty="0">
                <a:solidFill>
                  <a:srgbClr val="0000CC"/>
                </a:solidFill>
                <a:latin typeface="TH SarabunPSK"/>
                <a:ea typeface="Times New Roman"/>
                <a:cs typeface="Browallia New"/>
              </a:rPr>
              <a:t> </a:t>
            </a:r>
            <a:endParaRPr lang="en-US" sz="11000" b="1" dirty="0">
              <a:solidFill>
                <a:srgbClr val="0000CC"/>
              </a:solidFill>
              <a:latin typeface="Angsana New"/>
              <a:ea typeface="Times New Roman"/>
              <a:cs typeface="Browallia New"/>
            </a:endParaRPr>
          </a:p>
          <a:p>
            <a:pPr marL="0" indent="0">
              <a:buNone/>
            </a:pPr>
            <a:endParaRPr lang="th-TH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0949" y="219671"/>
            <a:ext cx="4998027" cy="1058429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8800" b="1" dirty="0" smtClean="0">
                <a:solidFill>
                  <a:srgbClr val="6600FF"/>
                </a:solidFill>
              </a:rPr>
              <a:t>ตัวอย่างคำอธิบาย</a:t>
            </a:r>
            <a:endParaRPr lang="th-TH" sz="8800" b="1" dirty="0">
              <a:solidFill>
                <a:srgbClr val="6600FF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01339" y="1454730"/>
            <a:ext cx="11617036" cy="5216237"/>
          </a:xfrm>
        </p:spPr>
        <p:txBody>
          <a:bodyPr>
            <a:normAutofit fontScale="40000" lnSpcReduction="20000"/>
          </a:bodyPr>
          <a:lstStyle/>
          <a:p>
            <a:pPr marL="0" indent="0" algn="thaiDist">
              <a:spcAft>
                <a:spcPts val="0"/>
              </a:spcAft>
              <a:buNone/>
            </a:pPr>
            <a:r>
              <a:rPr lang="th-TH" sz="12000" b="1" dirty="0" smtClean="0">
                <a:solidFill>
                  <a:srgbClr val="00B050"/>
                </a:solidFill>
                <a:latin typeface="TH SarabunPSK"/>
                <a:ea typeface="Times New Roman"/>
                <a:cs typeface="Browallia New"/>
              </a:rPr>
              <a:t>๑.๔ </a:t>
            </a:r>
            <a:r>
              <a:rPr lang="th-TH" sz="12000" b="1" dirty="0">
                <a:solidFill>
                  <a:srgbClr val="00B050"/>
                </a:solidFill>
                <a:latin typeface="TH SarabunPSK"/>
                <a:ea typeface="Times New Roman"/>
                <a:cs typeface="Browallia New"/>
              </a:rPr>
              <a:t>มีพัฒนาการด้านสติปัญญา สื่อสารได้ มีทักษะการคิดพื้นฐาน และแสวงหาความรู้ได้</a:t>
            </a:r>
            <a:r>
              <a:rPr lang="en-US" sz="12000" b="1" dirty="0">
                <a:solidFill>
                  <a:srgbClr val="00B050"/>
                </a:solidFill>
                <a:latin typeface="TH SarabunPSK"/>
                <a:ea typeface="Times New Roman"/>
                <a:cs typeface="Browallia New"/>
              </a:rPr>
              <a:t> </a:t>
            </a:r>
            <a:endParaRPr lang="en-US" sz="12000" b="1" dirty="0">
              <a:solidFill>
                <a:srgbClr val="00B050"/>
              </a:solidFill>
              <a:latin typeface="Angsana New"/>
              <a:ea typeface="Times New Roman"/>
              <a:cs typeface="Browallia New"/>
            </a:endParaRPr>
          </a:p>
          <a:p>
            <a:pPr marL="0" indent="0" algn="thaiDist">
              <a:spcAft>
                <a:spcPts val="0"/>
              </a:spcAft>
              <a:buNone/>
            </a:pPr>
            <a:r>
              <a:rPr lang="th-TH" sz="9600" dirty="0">
                <a:latin typeface="Angsana New"/>
                <a:ea typeface="Times New Roman"/>
                <a:cs typeface="TH SarabunPSK"/>
              </a:rPr>
              <a:t>	</a:t>
            </a:r>
            <a:r>
              <a:rPr lang="th-TH" sz="11000" b="1" dirty="0">
                <a:solidFill>
                  <a:srgbClr val="0000CC"/>
                </a:solidFill>
                <a:latin typeface="Angsana New"/>
                <a:ea typeface="Times New Roman"/>
                <a:cs typeface="TH SarabunPSK"/>
              </a:rPr>
              <a:t>เด็กสนทนาโต้ตอบและเล่าเรื่องให้ผู้อื่นเข้าใจ ตั้งคำถามในสิ่งที่ตนเองสนใจหรือสงสัย </a:t>
            </a:r>
            <a:r>
              <a:rPr lang="th-TH" sz="11000" b="1" dirty="0" smtClean="0">
                <a:solidFill>
                  <a:srgbClr val="0000CC"/>
                </a:solidFill>
                <a:latin typeface="Angsana New"/>
                <a:ea typeface="Times New Roman"/>
                <a:cs typeface="TH SarabunPSK"/>
              </a:rPr>
              <a:t> </a:t>
            </a:r>
            <a:r>
              <a:rPr lang="th-TH" sz="11000" b="1" dirty="0">
                <a:solidFill>
                  <a:srgbClr val="0000CC"/>
                </a:solidFill>
                <a:latin typeface="Angsana New"/>
                <a:ea typeface="Times New Roman"/>
                <a:cs typeface="TH SarabunPSK"/>
              </a:rPr>
              <a:t>และพยายามค้นหาคำตอบ อ่านนิทาน และเล่าเรื่องที่ตนเองอ่านได้เหมาะสมกับวัย มี</a:t>
            </a:r>
            <a:r>
              <a:rPr lang="th-TH" sz="11000" b="1" dirty="0" smtClean="0">
                <a:solidFill>
                  <a:srgbClr val="0000CC"/>
                </a:solidFill>
                <a:latin typeface="Angsana New"/>
                <a:ea typeface="Times New Roman"/>
                <a:cs typeface="TH SarabunPSK"/>
              </a:rPr>
              <a:t>ความสามารถใน</a:t>
            </a:r>
            <a:r>
              <a:rPr lang="th-TH" sz="11000" b="1" dirty="0">
                <a:solidFill>
                  <a:srgbClr val="0000CC"/>
                </a:solidFill>
                <a:latin typeface="Angsana New"/>
                <a:ea typeface="Times New Roman"/>
                <a:cs typeface="TH SarabunPSK"/>
              </a:rPr>
              <a:t>การคิดรวบยอด การคิดเชิงเหตุผลทางคณิตศาสตร์และวิทยาศาสตร์ การคิดแก้ปัญหาและสามารถตัดสินใจในเรื่องง่าย ๆ ได้ สร้างสรรค์ผลงานตามความคิดและจินตนาการ เช่น งานศิลปะ </a:t>
            </a:r>
            <a:r>
              <a:rPr lang="th-TH" sz="11000" b="1" dirty="0" smtClean="0">
                <a:solidFill>
                  <a:srgbClr val="0000CC"/>
                </a:solidFill>
                <a:latin typeface="Angsana New"/>
                <a:ea typeface="Times New Roman"/>
                <a:cs typeface="TH SarabunPSK"/>
              </a:rPr>
              <a:t>การ</a:t>
            </a:r>
            <a:r>
              <a:rPr lang="th-TH" sz="11000" b="1" dirty="0">
                <a:solidFill>
                  <a:srgbClr val="0000CC"/>
                </a:solidFill>
                <a:latin typeface="Angsana New"/>
                <a:ea typeface="Times New Roman"/>
                <a:cs typeface="TH SarabunPSK"/>
              </a:rPr>
              <a:t>เคลื่อนไหวท่าทาง การเล่นอิสระ เป็นต้น และใช้สื่อเทคโนโลยี เช่น แว่นขยาย แม่เหล็ก </a:t>
            </a:r>
            <a:r>
              <a:rPr lang="th-TH" sz="11000" b="1" dirty="0" smtClean="0">
                <a:solidFill>
                  <a:srgbClr val="0000CC"/>
                </a:solidFill>
                <a:latin typeface="Angsana New"/>
                <a:ea typeface="Times New Roman"/>
                <a:cs typeface="TH SarabunPSK"/>
              </a:rPr>
              <a:t> </a:t>
            </a:r>
            <a:r>
              <a:rPr lang="th-TH" sz="11000" b="1" dirty="0">
                <a:solidFill>
                  <a:srgbClr val="0000CC"/>
                </a:solidFill>
                <a:latin typeface="Angsana New"/>
                <a:ea typeface="Times New Roman"/>
                <a:cs typeface="TH SarabunPSK"/>
              </a:rPr>
              <a:t>กล้องดิจิตอล เป็นต้น เป็นเครื่องมือในการเรียนรู้และแสวงหาความรู้ได้</a:t>
            </a:r>
            <a:endParaRPr lang="en-US" sz="11000" b="1" dirty="0">
              <a:solidFill>
                <a:srgbClr val="0000CC"/>
              </a:solidFill>
              <a:latin typeface="Angsana New"/>
              <a:ea typeface="Times New Roman"/>
              <a:cs typeface="Browallia New"/>
            </a:endParaRPr>
          </a:p>
          <a:p>
            <a:pPr marL="0" indent="0">
              <a:buNone/>
            </a:pPr>
            <a:endParaRPr lang="th-TH" sz="11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02850"/>
              </p:ext>
            </p:extLst>
          </p:nvPr>
        </p:nvGraphicFramePr>
        <p:xfrm>
          <a:off x="0" y="72738"/>
          <a:ext cx="12115800" cy="6762337"/>
        </p:xfrm>
        <a:graphic>
          <a:graphicData uri="http://schemas.openxmlformats.org/drawingml/2006/table">
            <a:tbl>
              <a:tblPr firstRow="1" firstCol="1" bandRow="1"/>
              <a:tblGrid>
                <a:gridCol w="2776984"/>
                <a:gridCol w="9338816"/>
              </a:tblGrid>
              <a:tr h="852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4800" b="1" dirty="0">
                          <a:solidFill>
                            <a:srgbClr val="0000CC"/>
                          </a:solidFill>
                          <a:effectLst/>
                          <a:latin typeface="Angsana New"/>
                          <a:ea typeface="Times New Roman"/>
                          <a:cs typeface="TH SarabunPSK"/>
                        </a:rPr>
                        <a:t>ระดับคุณภาพ</a:t>
                      </a:r>
                      <a:endParaRPr lang="en-US" sz="4800" dirty="0">
                        <a:solidFill>
                          <a:srgbClr val="0000CC"/>
                        </a:solidFill>
                        <a:effectLst/>
                        <a:latin typeface="Angsana New"/>
                        <a:ea typeface="Times New Roman"/>
                        <a:cs typeface="Browall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4800" b="1" dirty="0">
                          <a:solidFill>
                            <a:srgbClr val="0000CC"/>
                          </a:solidFill>
                          <a:effectLst/>
                          <a:latin typeface="Angsana New"/>
                          <a:ea typeface="Times New Roman"/>
                          <a:cs typeface="TH SarabunPSK"/>
                        </a:rPr>
                        <a:t>ประเด็นพิจารณา</a:t>
                      </a:r>
                      <a:endParaRPr lang="en-US" sz="4800" dirty="0">
                        <a:solidFill>
                          <a:srgbClr val="0000CC"/>
                        </a:solidFill>
                        <a:effectLst/>
                        <a:latin typeface="Angsana New"/>
                        <a:ea typeface="Times New Roman"/>
                        <a:cs typeface="Browall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34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4800" b="1" dirty="0">
                          <a:solidFill>
                            <a:srgbClr val="FF0000"/>
                          </a:solidFill>
                          <a:effectLst/>
                          <a:latin typeface="Angsana New"/>
                          <a:ea typeface="Times New Roman"/>
                          <a:cs typeface="TH SarabunPSK"/>
                        </a:rPr>
                        <a:t>กำลังพัฒนา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Angsana New"/>
                        <a:ea typeface="Times New Roman"/>
                        <a:cs typeface="Browall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◆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มีพัฒนาการด้านร่างกาย อารมณ์ จิตใจ สังคมและสติปัญญา ยังไม่บรรลุตามเป้าหมายที่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สถานศึกษากำหนด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6000" b="1" dirty="0">
                          <a:solidFill>
                            <a:srgbClr val="800000"/>
                          </a:solidFill>
                          <a:effectLst/>
                          <a:latin typeface="Angsana New"/>
                          <a:ea typeface="Times New Roman"/>
                          <a:cs typeface="TH SarabunPSK"/>
                        </a:rPr>
                        <a:t>ปานกลาง</a:t>
                      </a:r>
                      <a:endParaRPr lang="en-US" sz="6000" b="1" dirty="0">
                        <a:solidFill>
                          <a:srgbClr val="800000"/>
                        </a:solidFill>
                        <a:effectLst/>
                        <a:latin typeface="Angsana New"/>
                        <a:ea typeface="Times New Roman"/>
                        <a:cs typeface="Browall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◆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มีพัฒนาการด้านร่างกาย อารมณ์ จิตใจ สังคมและสติปัญญา ยังไม่บรรลุตามเป้าหมายที่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สถานศึกษากำหนด 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◆ 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มีการจัดประสบการณ์การเรียนรู้ตามหลักสูตรและมีแผนงาน/ โครงการ/กิจกรรมเสริมในการพัฒนา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เด็กที่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ยังไม่บรรลุตาม เป้าหมายที่</a:t>
                      </a: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สถานศึกษากำหนด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7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6000" b="1" dirty="0">
                          <a:solidFill>
                            <a:srgbClr val="006600"/>
                          </a:solidFill>
                          <a:effectLst/>
                          <a:latin typeface="Angsana New"/>
                          <a:ea typeface="Times New Roman"/>
                          <a:cs typeface="TH SarabunPSK"/>
                        </a:rPr>
                        <a:t>ดี</a:t>
                      </a:r>
                      <a:endParaRPr lang="en-US" sz="6000" b="1" dirty="0">
                        <a:solidFill>
                          <a:srgbClr val="006600"/>
                        </a:solidFill>
                        <a:effectLst/>
                        <a:latin typeface="Angsana New"/>
                        <a:ea typeface="Times New Roman"/>
                        <a:cs typeface="Browall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◆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มีพัฒนาการด้านร่างกาย อารมณ์ จิตใจ สังคม และสติปัญญา บรรลุตามเป้าหมายที่</a:t>
                      </a: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สถานศึกษากำหนด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6000" b="1" dirty="0">
                          <a:solidFill>
                            <a:srgbClr val="00B050"/>
                          </a:solidFill>
                          <a:effectLst/>
                          <a:latin typeface="Angsana New"/>
                          <a:ea typeface="Times New Roman"/>
                          <a:cs typeface="TH SarabunPSK"/>
                        </a:rPr>
                        <a:t>ดีเลิศ</a:t>
                      </a:r>
                      <a:endParaRPr lang="en-US" sz="6000" b="1" dirty="0">
                        <a:solidFill>
                          <a:srgbClr val="00B050"/>
                        </a:solidFill>
                        <a:effectLst/>
                        <a:latin typeface="Angsana New"/>
                        <a:ea typeface="Times New Roman"/>
                        <a:cs typeface="Browall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◆ 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มีพัฒนาการด้านร่างกายอารมณ์ จิตใจ สังคม และสติปัญญา บรรลุตามเป้าหมายที่</a:t>
                      </a: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สถานศึกษากำหนด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◆ 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มีการจัดประสบการณ์การเรียนรู้ตามหลักสูตรและมีแผนงาน/ โครงการ/กิจกรรมเสริมในการพัฒนา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เด็กอย่าง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เป็นระบบ และต่อเนื่อง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2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6000" b="1" dirty="0">
                          <a:solidFill>
                            <a:srgbClr val="006600"/>
                          </a:solidFill>
                          <a:effectLst/>
                          <a:latin typeface="Angsana New"/>
                          <a:ea typeface="Times New Roman"/>
                          <a:cs typeface="TH SarabunPSK"/>
                        </a:rPr>
                        <a:t>ยอด</a:t>
                      </a:r>
                      <a:r>
                        <a:rPr lang="th-TH" sz="6000" b="1" dirty="0">
                          <a:solidFill>
                            <a:srgbClr val="00B050"/>
                          </a:solidFill>
                          <a:effectLst/>
                          <a:latin typeface="Angsana New"/>
                          <a:ea typeface="Times New Roman"/>
                          <a:cs typeface="TH SarabunPSK"/>
                        </a:rPr>
                        <a:t>เยี่ยม</a:t>
                      </a:r>
                      <a:endParaRPr lang="en-US" sz="6000" b="1" dirty="0">
                        <a:solidFill>
                          <a:srgbClr val="00B050"/>
                        </a:solidFill>
                        <a:effectLst/>
                        <a:latin typeface="Angsana New"/>
                        <a:ea typeface="Times New Roman"/>
                        <a:cs typeface="Browall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◆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มีพัฒนาการด้านร่างกาย อารมณ์ จิตใจ สังคมและสติปัญญา บรรลุตามเป้าหมายที่</a:t>
                      </a: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สถานศึกษากำหนด    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◆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มีความพร้อมในการศึกษาระดับประถมศึกษา 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◆ 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มีการจัดประสบการณ์การเรียนรู้ตามหลักสูตรและมีแผนงาน/ โครงการ/กิจกรรมเสริมในการพัฒนา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เด็กอย่าง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เป็นระบบ และต่อเนื่อง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 </a:t>
                      </a: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◆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มีส่วนร่วมของพ่อแม่ ครอบครัว ชุมชน และทุกฝ่ายที่เกี่ยวข้องในการส่งเสริมพัฒนาการของเด็ก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D:\ภาพเคลื่อนไหว\ภาดเคลื่อนไหว\เ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77" y="5766955"/>
            <a:ext cx="994063" cy="100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378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8000" b="1" dirty="0" err="1" smtClean="0">
                <a:solidFill>
                  <a:srgbClr val="6600FF"/>
                </a:solidFill>
              </a:rPr>
              <a:t>ตย</a:t>
            </a:r>
            <a:r>
              <a:rPr lang="th-TH" sz="8000" b="1" dirty="0" smtClean="0">
                <a:solidFill>
                  <a:srgbClr val="6600FF"/>
                </a:solidFill>
              </a:rPr>
              <a:t>. ระดับคุณภาพสถานศึกษา</a:t>
            </a:r>
            <a:endParaRPr lang="th-TH" sz="8000" b="1" dirty="0">
              <a:solidFill>
                <a:srgbClr val="6600FF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95299" y="1267697"/>
            <a:ext cx="11381509" cy="54032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sz="5400" b="1" dirty="0" smtClean="0">
                <a:solidFill>
                  <a:srgbClr val="FF0000"/>
                </a:solidFill>
              </a:rPr>
              <a:t>๑.จำนวนผู้เรียนร้อยละ ๘๐ ขึ้นไป มีผลสัมฤทธิ์ทางการเรียนเฉลี่ยตามเกณฑ์ที่สถานศึกษากำหนด(๐-๕๐  ๕๐-๕๙  ๖๐-๖๙  ๗๐-๗๙  ๘๐ขึ้นไป)</a:t>
            </a:r>
          </a:p>
          <a:p>
            <a:pPr marL="0" lvl="0" indent="0">
              <a:buNone/>
            </a:pPr>
            <a:r>
              <a:rPr lang="th-TH" sz="5400" b="1" dirty="0" smtClean="0">
                <a:solidFill>
                  <a:srgbClr val="800000"/>
                </a:solidFill>
              </a:rPr>
              <a:t>๒.จำนวน</a:t>
            </a:r>
            <a:r>
              <a:rPr lang="th-TH" sz="5400" b="1" dirty="0">
                <a:solidFill>
                  <a:srgbClr val="800000"/>
                </a:solidFill>
              </a:rPr>
              <a:t>ผู้เรียนร้อยละ ๘๐ ขึ้นไป มี</a:t>
            </a:r>
            <a:r>
              <a:rPr lang="th-TH" sz="5400" b="1" dirty="0" smtClean="0">
                <a:solidFill>
                  <a:srgbClr val="800000"/>
                </a:solidFill>
              </a:rPr>
              <a:t>ผลการประเมินการอ่าน คิดวิเคราะห์และเขียนเป็นไปตาม</a:t>
            </a:r>
            <a:r>
              <a:rPr lang="th-TH" sz="5400" b="1" dirty="0">
                <a:solidFill>
                  <a:srgbClr val="800000"/>
                </a:solidFill>
              </a:rPr>
              <a:t>เกณฑ์ที่สถานศึกษา</a:t>
            </a:r>
            <a:r>
              <a:rPr lang="th-TH" sz="5400" b="1" dirty="0" smtClean="0">
                <a:solidFill>
                  <a:srgbClr val="800000"/>
                </a:solidFill>
              </a:rPr>
              <a:t>กำหนด</a:t>
            </a:r>
            <a:r>
              <a:rPr lang="th-TH" sz="5400" b="1" dirty="0">
                <a:solidFill>
                  <a:srgbClr val="800000"/>
                </a:solidFill>
              </a:rPr>
              <a:t>(๐-๕๐  ๕๐-๕๙  ๖๐-๖๙  ๗๐-๗๙  ๘๐ขึ้นไป</a:t>
            </a:r>
            <a:r>
              <a:rPr lang="th-TH" sz="5400" b="1" dirty="0" smtClean="0">
                <a:solidFill>
                  <a:srgbClr val="800000"/>
                </a:solidFill>
              </a:rPr>
              <a:t>)</a:t>
            </a:r>
          </a:p>
          <a:p>
            <a:pPr marL="0" lvl="0" indent="0">
              <a:buNone/>
            </a:pPr>
            <a:r>
              <a:rPr lang="th-TH" sz="5400" b="1" dirty="0" smtClean="0">
                <a:solidFill>
                  <a:srgbClr val="006600"/>
                </a:solidFill>
              </a:rPr>
              <a:t>๓.จำนวนผู้เรียนต่ำกว่าร้อย</a:t>
            </a:r>
            <a:r>
              <a:rPr lang="th-TH" sz="5400" b="1" dirty="0">
                <a:solidFill>
                  <a:srgbClr val="006600"/>
                </a:solidFill>
              </a:rPr>
              <a:t>ละ </a:t>
            </a:r>
            <a:r>
              <a:rPr lang="th-TH" sz="5400" b="1" dirty="0" smtClean="0">
                <a:solidFill>
                  <a:srgbClr val="006600"/>
                </a:solidFill>
              </a:rPr>
              <a:t>๒๐ ได้ผลการทดสอบรวมเฉลี่ยระดับชาติสูงกว่าเกณฑ์</a:t>
            </a:r>
            <a:r>
              <a:rPr lang="th-TH" sz="5400" b="1" dirty="0">
                <a:solidFill>
                  <a:srgbClr val="006600"/>
                </a:solidFill>
              </a:rPr>
              <a:t>ที่สถานศึกษา</a:t>
            </a:r>
            <a:r>
              <a:rPr lang="th-TH" sz="5400" b="1" dirty="0" smtClean="0">
                <a:solidFill>
                  <a:srgbClr val="006600"/>
                </a:solidFill>
              </a:rPr>
              <a:t>กำหนด (๐-๑๙  ๒๐-๒๙  ๓๐-๓๙  ๔๐-๔๙  ๕๐ขึ้นไป)</a:t>
            </a:r>
            <a:endParaRPr lang="th-TH" sz="5400" b="1" dirty="0">
              <a:solidFill>
                <a:srgbClr val="006600"/>
              </a:solidFill>
            </a:endParaRPr>
          </a:p>
          <a:p>
            <a:pPr marL="0" lvl="0" indent="0">
              <a:buNone/>
            </a:pPr>
            <a:r>
              <a:rPr lang="th-TH" sz="5400" b="1" dirty="0" smtClean="0">
                <a:solidFill>
                  <a:srgbClr val="0000CC"/>
                </a:solidFill>
              </a:rPr>
              <a:t>๔.จำนวนผู้เรียนร้อยละ ๕๐ ขึ้นไป มีผลการทดสอบระดับชาติโดยรวมสูงกว่าค่าเฉลี่ยระดับประเทศ (๐</a:t>
            </a:r>
            <a:r>
              <a:rPr lang="th-TH" sz="5400" b="1" dirty="0">
                <a:solidFill>
                  <a:srgbClr val="0000CC"/>
                </a:solidFill>
              </a:rPr>
              <a:t>-๒๙  ๓๐-๓๙  ๔๐-๔๙  ๕๐ขึ้นไป</a:t>
            </a:r>
            <a:r>
              <a:rPr lang="th-TH" sz="5400" b="1" dirty="0" smtClean="0">
                <a:solidFill>
                  <a:srgbClr val="0000CC"/>
                </a:solidFill>
              </a:rPr>
              <a:t>)</a:t>
            </a:r>
          </a:p>
          <a:p>
            <a:pPr marL="0" lvl="0" indent="0">
              <a:buNone/>
            </a:pPr>
            <a:r>
              <a:rPr lang="th-TH" sz="5400" b="1" dirty="0" smtClean="0">
                <a:solidFill>
                  <a:srgbClr val="00B050"/>
                </a:solidFill>
              </a:rPr>
              <a:t>๕.จำนวนครูร้อย</a:t>
            </a:r>
            <a:r>
              <a:rPr lang="th-TH" sz="5400" b="1" dirty="0">
                <a:solidFill>
                  <a:srgbClr val="00B050"/>
                </a:solidFill>
              </a:rPr>
              <a:t>ละ </a:t>
            </a:r>
            <a:r>
              <a:rPr lang="th-TH" sz="5400" b="1" dirty="0" smtClean="0">
                <a:solidFill>
                  <a:srgbClr val="00B050"/>
                </a:solidFill>
              </a:rPr>
              <a:t>๙๐ ขึ้น</a:t>
            </a:r>
            <a:r>
              <a:rPr lang="th-TH" sz="5400" b="1" dirty="0">
                <a:solidFill>
                  <a:srgbClr val="00B050"/>
                </a:solidFill>
              </a:rPr>
              <a:t>ไป </a:t>
            </a:r>
            <a:r>
              <a:rPr lang="th-TH" sz="5400" b="1" dirty="0" smtClean="0">
                <a:solidFill>
                  <a:srgbClr val="00B050"/>
                </a:solidFill>
              </a:rPr>
              <a:t>มีการบริหารจัดการผู้เรียนเชิงบวก </a:t>
            </a:r>
            <a:r>
              <a:rPr lang="th-TH" sz="5400" b="1" dirty="0">
                <a:solidFill>
                  <a:srgbClr val="00B050"/>
                </a:solidFill>
              </a:rPr>
              <a:t>(๐</a:t>
            </a:r>
            <a:r>
              <a:rPr lang="th-TH" sz="5400" b="1" dirty="0" smtClean="0">
                <a:solidFill>
                  <a:srgbClr val="00B050"/>
                </a:solidFill>
              </a:rPr>
              <a:t>-๕๙  ๖๐-๖๙  ๗๐-๗๙  ๘๐-๘๙  ๙๐-๑๐๐)</a:t>
            </a:r>
            <a:endParaRPr lang="th-TH" sz="5400" b="1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endParaRPr lang="th-TH" sz="5400" b="1" dirty="0">
              <a:solidFill>
                <a:srgbClr val="0000CC"/>
              </a:solidFill>
            </a:endParaRPr>
          </a:p>
        </p:txBody>
      </p:sp>
      <p:sp>
        <p:nvSpPr>
          <p:cNvPr id="4" name="AutoShape 2" descr="à¸à¸¥à¸à¸²à¸£à¸à¹à¸à¸«à¸²à¸£à¸¹à¸à¸ à¸²à¸à¸ªà¸³à¸«à¸£à¸±à¸ à¸£à¸¹à¸à¸ à¸²à¸à¸¢à¸­à¸à¸¢à¸µà¹à¸¢à¸¡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E4C1E-AEED-4D4D-8E21-5398BE0EE99A}" type="slidenum">
              <a:rPr lang="th-TH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th-TH" smtClean="0">
              <a:solidFill>
                <a:srgbClr val="898989"/>
              </a:solidFill>
            </a:endParaRPr>
          </a:p>
        </p:txBody>
      </p:sp>
      <p:pic>
        <p:nvPicPr>
          <p:cNvPr id="7" name="รูปภาพ 6" descr="dahlia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5072063"/>
            <a:ext cx="1428749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 descr="chrysanthemum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1" y="642959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 descr="gazania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264318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 descr="gazania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5" y="428625"/>
            <a:ext cx="161924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 descr="gazania0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4" y="2000271"/>
            <a:ext cx="1428751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รูปภาพ 12" descr="dahlia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5" y="928709"/>
            <a:ext cx="1619249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333763" y="2292495"/>
            <a:ext cx="5905521" cy="20002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th-TH" sz="138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ขอให้โชคดี</a:t>
            </a:r>
            <a:endParaRPr lang="en-US" sz="13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ngsana New" pitchFamily="18" charset="-34"/>
            </a:endParaRPr>
          </a:p>
        </p:txBody>
      </p:sp>
      <p:pic>
        <p:nvPicPr>
          <p:cNvPr id="16" name="รูปภาพ 15" descr="dahlia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2" y="3857646"/>
            <a:ext cx="1428749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รูปภาพ 16" descr="chrysanthemum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3" y="1785959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รูปภาพ 17" descr="dahlia0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3" y="500064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รูปภาพ 18" descr="gazania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1468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รูปภาพ 19" descr="gazania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714375"/>
            <a:ext cx="161925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รูปภาพ 20" descr="gazania0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14" y="3000383"/>
            <a:ext cx="1428751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รูปภาพ 21" descr="dahlia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1000125"/>
            <a:ext cx="161925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รูปภาพ 22" descr="dahlia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4" y="1214438"/>
            <a:ext cx="1428751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รูปภาพ 23" descr="chrysanthemum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4429146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รูปภาพ 24" descr="dahlia0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3" y="2500334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รูปภาพ 25" descr="gazania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0062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รูปภาพ 26" descr="gazania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1" y="3714750"/>
            <a:ext cx="161925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รูปภาพ 27" descr="gazania0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2" y="5214938"/>
            <a:ext cx="1428749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รูปภาพ 28" descr="dahlia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5" y="500084"/>
            <a:ext cx="1619249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รูปภาพ 29" descr="chrysanthemum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1" y="5000646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รูปภาพ 30" descr="dahlia0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1" y="714396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รูปภาพ 31" descr="gazania0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4" y="928688"/>
            <a:ext cx="1428751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รูปภาพ 32" descr="gazania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42912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รูปภาพ 33" descr="gazania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500063"/>
            <a:ext cx="161925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รูปภาพ 34" descr="dahlia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1" y="4572000"/>
            <a:ext cx="161925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รูปภาพ 35" descr="gazania0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2" y="4929188"/>
            <a:ext cx="1428749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 descr="dahlia0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1" y="4071959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รูปภาพ 36" descr="gazania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1" y="525463"/>
            <a:ext cx="161925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รูปภาพ 37" descr="amaryllis05.gif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65" y="5500688"/>
            <a:ext cx="1712383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รูปภาพ 38" descr="clivia03.gif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5" y="5000625"/>
            <a:ext cx="137583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รูปภาพ 39" descr="anemone01.gif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2843">
            <a:off x="196853" y="5746750"/>
            <a:ext cx="135466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5" name="Picture 36" descr="N_cartoon3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562621"/>
            <a:ext cx="10922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6" name="Picture 36" descr="N_cartoon3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5486421"/>
            <a:ext cx="10922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7" name="Picture 36" descr="N_cartoon3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410221"/>
            <a:ext cx="10922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8" name="Picture 36" descr="N_cartoon3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410221"/>
            <a:ext cx="10922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9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50A75-DF85-4631-A652-0D340CF48E4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2" t="11358" r="1250" b="9383"/>
          <a:stretch/>
        </p:blipFill>
        <p:spPr bwMode="auto">
          <a:xfrm>
            <a:off x="3" y="0"/>
            <a:ext cx="10217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71345" y="1786513"/>
            <a:ext cx="242067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</a:rPr>
              <a:t>ตาม พร</a:t>
            </a:r>
            <a:r>
              <a:rPr lang="th-TH" sz="4000" b="1" dirty="0" err="1" smtClean="0">
                <a:solidFill>
                  <a:srgbClr val="0000CC"/>
                </a:solidFill>
              </a:rPr>
              <a:t>บ.ก</a:t>
            </a:r>
            <a:r>
              <a:rPr lang="th-TH" sz="4000" b="1" dirty="0" smtClean="0">
                <a:solidFill>
                  <a:srgbClr val="0000CC"/>
                </a:solidFill>
              </a:rPr>
              <a:t>ศ.</a:t>
            </a:r>
            <a:endParaRPr lang="th-TH" sz="40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33121" y="2810087"/>
            <a:ext cx="2558903" cy="255454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</a:rPr>
              <a:t>ตาม กฎกระทรวงการประกันคุณภาพ 2561</a:t>
            </a:r>
            <a:endParaRPr lang="th-TH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7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" y="1"/>
            <a:ext cx="12191999" cy="6887096"/>
            <a:chOff x="0" y="992255"/>
            <a:chExt cx="12191999" cy="5894841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1" t="10988" r="833" b="5802"/>
            <a:stretch/>
          </p:blipFill>
          <p:spPr bwMode="auto">
            <a:xfrm>
              <a:off x="0" y="992255"/>
              <a:ext cx="12191999" cy="5894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4" y="5762752"/>
              <a:ext cx="852686" cy="852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6880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pai\Desktop\ประชุมประกัน 19-22สค61พาลาสโซ\ppt\อบรม สช 17-19มค62 3มตฐ ทำตามแผน sar\QA1มาตรฐานการประกันคุณภาพภายในดรวิษณุ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5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korpai\Desktop\ประชุมประกัน 19-22สค61พาลาสโซ\เอกสารประกันแจ้ง รร\ย่อหน้า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388"/>
            <a:ext cx="12192000" cy="70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4488885" y="3834248"/>
            <a:ext cx="6109855" cy="51955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8354293" y="4935682"/>
            <a:ext cx="3252355" cy="0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827809" y="5337463"/>
            <a:ext cx="1125683" cy="0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4322630" y="5337463"/>
            <a:ext cx="7689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9405504" y="5372099"/>
            <a:ext cx="22011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852932" y="5690753"/>
            <a:ext cx="14226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5268193" y="6106390"/>
            <a:ext cx="33761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10506077" y="6425045"/>
            <a:ext cx="11005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>
            <a:off x="852923" y="6757554"/>
            <a:ext cx="29189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korpai\Desktop\ประชุมประกัน 19-22สค61พาลาสโซ\เอกสารประกันแจ้ง รร\ย่อหน้า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" y="563543"/>
            <a:ext cx="12191999" cy="562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531088" y="2573079"/>
            <a:ext cx="6794205" cy="7442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900545" y="1939635"/>
            <a:ext cx="13023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1246911" y="3255816"/>
            <a:ext cx="11083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1060036" y="3899651"/>
            <a:ext cx="2078021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3560619" y="3899651"/>
            <a:ext cx="11083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4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korpai\Desktop\ประชุมประกัน 19-22สค61พาลาสโซ\เอกสารประกันแจ้ง รร\ย่อหน้า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936" y="159174"/>
            <a:ext cx="12748437" cy="703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3200401" y="595441"/>
            <a:ext cx="1265275" cy="106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8499764" y="1413084"/>
            <a:ext cx="31945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5" y="1665143"/>
            <a:ext cx="3974379" cy="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732707" y="2047009"/>
            <a:ext cx="7767060" cy="5195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8160331" y="2521448"/>
            <a:ext cx="3533956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582147" y="2864445"/>
            <a:ext cx="11112140" cy="51955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505947" y="3287008"/>
            <a:ext cx="7152156" cy="25977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75711" y="3736077"/>
            <a:ext cx="6627524" cy="57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3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8000" b="1" dirty="0" smtClean="0">
                <a:solidFill>
                  <a:srgbClr val="0000CC"/>
                </a:solidFill>
              </a:rPr>
              <a:t>ความหมายมาตรฐานการศึกษา</a:t>
            </a:r>
            <a:endParaRPr lang="th-TH" sz="8000" b="1" dirty="0">
              <a:solidFill>
                <a:srgbClr val="0000CC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825642"/>
            <a:ext cx="10820400" cy="48037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dirty="0">
                <a:solidFill>
                  <a:srgbClr val="000000"/>
                </a:solidFill>
                <a:latin typeface="Arial"/>
              </a:rPr>
              <a:t> </a:t>
            </a:r>
            <a:r>
              <a:rPr lang="th-TH" sz="5400" b="1" dirty="0">
                <a:solidFill>
                  <a:srgbClr val="6600FF"/>
                </a:solidFill>
                <a:latin typeface="Arial"/>
              </a:rPr>
              <a:t>หมายถึง ข้อกำหนดเกี่ยวกับ</a:t>
            </a:r>
            <a:r>
              <a:rPr lang="th-TH" sz="6000" b="1" dirty="0">
                <a:solidFill>
                  <a:srgbClr val="FF0000"/>
                </a:solidFill>
                <a:latin typeface="Arial"/>
              </a:rPr>
              <a:t>คุณลักษณะที่พึงประสงค์</a:t>
            </a:r>
            <a:r>
              <a:rPr lang="th-TH" sz="5400" b="1" dirty="0">
                <a:solidFill>
                  <a:srgbClr val="6600FF"/>
                </a:solidFill>
                <a:latin typeface="Arial"/>
              </a:rPr>
              <a:t>และมาตรฐาน</a:t>
            </a:r>
            <a:r>
              <a:rPr lang="th-TH" sz="5400" b="1" dirty="0" smtClean="0">
                <a:solidFill>
                  <a:srgbClr val="6600FF"/>
                </a:solidFill>
                <a:latin typeface="Arial"/>
              </a:rPr>
              <a:t>ที่ต้องการ</a:t>
            </a:r>
            <a:r>
              <a:rPr lang="th-TH" sz="5400" b="1" dirty="0">
                <a:solidFill>
                  <a:srgbClr val="6600FF"/>
                </a:solidFill>
                <a:latin typeface="Arial"/>
              </a:rPr>
              <a:t>ให้เกิดขึ้นในสถานศึกษาทุกแห่ง และเพื่อใช้เป็นหลักในการเทียบเคียงสำหรับการส่งเสริม และกำกับดูแล การตรวจสอบ การประเมินผล และการประกันคุณภาพทาง</a:t>
            </a:r>
            <a:r>
              <a:rPr lang="th-TH" sz="5400" b="1" dirty="0" smtClean="0">
                <a:solidFill>
                  <a:srgbClr val="6600FF"/>
                </a:solidFill>
                <a:latin typeface="Arial"/>
              </a:rPr>
              <a:t>การศึกษา</a:t>
            </a:r>
            <a:r>
              <a:rPr lang="en-US" b="1" dirty="0">
                <a:solidFill>
                  <a:srgbClr val="800000"/>
                </a:solidFill>
                <a:latin typeface="Arial"/>
                <a:cs typeface="+mj-cs"/>
              </a:rPr>
              <a:t>https://www.eg.mahidol.ac.th/qa/index.php?option=com_content&amp;view=article&amp;id=70</a:t>
            </a:r>
            <a:endParaRPr lang="th-TH" b="1" dirty="0">
              <a:solidFill>
                <a:srgbClr val="800000"/>
              </a:solidFill>
              <a:cs typeface="+mj-cs"/>
            </a:endParaRPr>
          </a:p>
        </p:txBody>
      </p:sp>
      <p:pic>
        <p:nvPicPr>
          <p:cNvPr id="1026" name="Picture 2" descr="http://www.stou.ac.th/Offices/oup/QA-2/icon.gif/dictionary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056" y="6052001"/>
            <a:ext cx="4581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624</Words>
  <Application>Microsoft Office PowerPoint</Application>
  <PresentationFormat>กำหนดเอง</PresentationFormat>
  <Paragraphs>64</Paragraphs>
  <Slides>27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5</vt:i4>
      </vt:variant>
      <vt:variant>
        <vt:lpstr>ชื่อเรื่องภาพนิ่ง</vt:lpstr>
      </vt:variant>
      <vt:variant>
        <vt:i4>27</vt:i4>
      </vt:variant>
    </vt:vector>
  </HeadingPairs>
  <TitlesOfParts>
    <vt:vector size="32" baseType="lpstr">
      <vt:lpstr>Office Theme</vt:lpstr>
      <vt:lpstr>ชุดรูปแบบของ Office</vt:lpstr>
      <vt:lpstr>5_Office Theme</vt:lpstr>
      <vt:lpstr>6_Office Theme</vt:lpstr>
      <vt:lpstr>7_Office Theme</vt:lpstr>
      <vt:lpstr>มาตรฐานการศึกษา คำอธิบาย  และ ระดับคุณภาพ  ระดับปฐมวัย  และระดับการศึกษาขั้นพื้นฐาน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ความหมายมาตรฐานการศึกษา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กิจกรรม</vt:lpstr>
      <vt:lpstr>จุดเน้นมาตรฐานการศึกษา</vt:lpstr>
      <vt:lpstr>ตัวอย่างคำอธิบาย</vt:lpstr>
      <vt:lpstr>ตัวอย่างคำอธิบาย</vt:lpstr>
      <vt:lpstr>ตัวอย่างคำอธิบาย</vt:lpstr>
      <vt:lpstr>ตัวอย่างคำอธิบาย</vt:lpstr>
      <vt:lpstr>งานนำเสนอ PowerPoint</vt:lpstr>
      <vt:lpstr>ตย. ระดับคุณภาพสถานศึกษา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การประชุมสัมมนาเชิงปฏิบัติการพัฒนามาตรฐานผู้ประเมินคุณภาพ การศึกษาตามรูปแบบแนวทางการประเมินใหม่และกฎกระทรวง การประกันคุณภาพการศึกษา พ.ศ.๒๕๖๑ วันที่  ๙ – ๑๐ กันยายน ๒๕๖๑</dc:title>
  <dc:creator>Computer</dc:creator>
  <cp:lastModifiedBy>Windows User</cp:lastModifiedBy>
  <cp:revision>84</cp:revision>
  <dcterms:created xsi:type="dcterms:W3CDTF">2018-09-07T03:29:38Z</dcterms:created>
  <dcterms:modified xsi:type="dcterms:W3CDTF">2019-04-22T13:23:25Z</dcterms:modified>
</cp:coreProperties>
</file>